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30"/>
  </p:notesMasterIdLst>
  <p:sldIdLst>
    <p:sldId id="256" r:id="rId2"/>
    <p:sldId id="326" r:id="rId3"/>
    <p:sldId id="258" r:id="rId4"/>
    <p:sldId id="316" r:id="rId5"/>
    <p:sldId id="302" r:id="rId6"/>
    <p:sldId id="260" r:id="rId7"/>
    <p:sldId id="329" r:id="rId8"/>
    <p:sldId id="330" r:id="rId9"/>
    <p:sldId id="331" r:id="rId10"/>
    <p:sldId id="314" r:id="rId11"/>
    <p:sldId id="332" r:id="rId12"/>
    <p:sldId id="333" r:id="rId13"/>
    <p:sldId id="308" r:id="rId14"/>
    <p:sldId id="322" r:id="rId15"/>
    <p:sldId id="307" r:id="rId16"/>
    <p:sldId id="306" r:id="rId17"/>
    <p:sldId id="303" r:id="rId18"/>
    <p:sldId id="335" r:id="rId19"/>
    <p:sldId id="304" r:id="rId20"/>
    <p:sldId id="334" r:id="rId21"/>
    <p:sldId id="305" r:id="rId22"/>
    <p:sldId id="325" r:id="rId23"/>
    <p:sldId id="324" r:id="rId24"/>
    <p:sldId id="309" r:id="rId25"/>
    <p:sldId id="312" r:id="rId26"/>
    <p:sldId id="261" r:id="rId27"/>
    <p:sldId id="323" r:id="rId28"/>
    <p:sldId id="315" r:id="rId29"/>
  </p:sldIdLst>
  <p:sldSz cx="9144000" cy="5143500" type="screen16x9"/>
  <p:notesSz cx="6858000" cy="9144000"/>
  <p:embeddedFontLst>
    <p:embeddedFont>
      <p:font typeface="Exo Medium" panose="020B0604020202020204" charset="0"/>
      <p:regular r:id="rId31"/>
      <p:bold r:id="rId32"/>
      <p:italic r:id="rId33"/>
      <p:boldItalic r:id="rId34"/>
    </p:embeddedFont>
    <p:embeddedFont>
      <p:font typeface="Hind Madurai" panose="02000000000000000000"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Προεπιλεγμένη ενότητα" id="{BBD557B6-AD6D-42DD-958C-6068EDB53130}">
          <p14:sldIdLst>
            <p14:sldId id="256"/>
            <p14:sldId id="326"/>
            <p14:sldId id="258"/>
            <p14:sldId id="316"/>
            <p14:sldId id="302"/>
            <p14:sldId id="260"/>
            <p14:sldId id="329"/>
            <p14:sldId id="330"/>
            <p14:sldId id="331"/>
            <p14:sldId id="314"/>
            <p14:sldId id="332"/>
            <p14:sldId id="333"/>
          </p14:sldIdLst>
        </p14:section>
        <p14:section name="Experiments" id="{0F93BDD7-C5DD-4D93-9185-EB99151FBBB0}">
          <p14:sldIdLst>
            <p14:sldId id="308"/>
            <p14:sldId id="322"/>
            <p14:sldId id="307"/>
            <p14:sldId id="306"/>
            <p14:sldId id="303"/>
            <p14:sldId id="335"/>
          </p14:sldIdLst>
        </p14:section>
        <p14:section name="Shortcomings" id="{B25BE6D2-3C77-4F5F-A9AB-C28E081F72AF}">
          <p14:sldIdLst>
            <p14:sldId id="304"/>
            <p14:sldId id="334"/>
            <p14:sldId id="305"/>
            <p14:sldId id="325"/>
            <p14:sldId id="324"/>
            <p14:sldId id="309"/>
          </p14:sldIdLst>
        </p14:section>
        <p14:section name="Outro" id="{287B4425-942E-48E7-A45C-7A30E77F0CE5}">
          <p14:sldIdLst>
            <p14:sldId id="312"/>
            <p14:sldId id="261"/>
            <p14:sldId id="323"/>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C3E1"/>
    <a:srgbClr val="A8C4DC"/>
    <a:srgbClr val="1093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1B3AD-B7F0-4B98-82D7-88EF4F677755}" v="3400" dt="2025-07-01T15:27:16.131"/>
  </p1510:revLst>
</p1510:revInfo>
</file>

<file path=ppt/tableStyles.xml><?xml version="1.0" encoding="utf-8"?>
<a:tblStyleLst xmlns:a="http://schemas.openxmlformats.org/drawingml/2006/main" def="{00FAFAD9-95C2-4C03-B506-1A888B722894}">
  <a:tblStyle styleId="{00FAFAD9-95C2-4C03-B506-1A888B7228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4" autoAdjust="0"/>
    <p:restoredTop sz="52485" autoAdjust="0"/>
  </p:normalViewPr>
  <p:slideViewPr>
    <p:cSldViewPr snapToGrid="0">
      <p:cViewPr varScale="1">
        <p:scale>
          <a:sx n="144" d="100"/>
          <a:sy n="144" d="100"/>
        </p:scale>
        <p:origin x="582" y="120"/>
      </p:cViewPr>
      <p:guideLst/>
    </p:cSldViewPr>
  </p:slideViewPr>
  <p:outlineViewPr>
    <p:cViewPr>
      <p:scale>
        <a:sx n="33" d="100"/>
        <a:sy n="33" d="100"/>
      </p:scale>
      <p:origin x="0" y="-46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85392D92-ED84-E320-4929-5A88FEDE9ED1}"/>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3884B7D6-18C4-9BC6-96C7-4C646100E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77D75036-F642-1290-3BF0-52EA7FE2A1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Wave filtering </a:t>
            </a:r>
            <a:r>
              <a:rPr lang="el-GR" dirty="0"/>
              <a:t>είναι η πρώτη μέθοδος που είδαμε και χαρακτηρίζεται από το φιλτράρισμα των εισερχομένων </a:t>
            </a:r>
            <a:r>
              <a:rPr lang="en-US" dirty="0"/>
              <a:t>waves </a:t>
            </a:r>
            <a:r>
              <a:rPr lang="el-GR" dirty="0"/>
              <a:t>τόσο στον </a:t>
            </a:r>
            <a:r>
              <a:rPr lang="en-US" dirty="0"/>
              <a:t>master </a:t>
            </a:r>
            <a:r>
              <a:rPr lang="el-GR" dirty="0"/>
              <a:t>αλλά και στον </a:t>
            </a:r>
            <a:r>
              <a:rPr lang="en-US" dirty="0"/>
              <a:t>slave</a:t>
            </a:r>
            <a:r>
              <a:rPr lang="el-GR" dirty="0"/>
              <a:t> με το κέρδος του φίλτρου αυτού να περιορίζεται κάτω από την μονάδα για να ικανοποιούνται τα κριτήρια του </a:t>
            </a:r>
            <a:r>
              <a:rPr lang="en-US" dirty="0"/>
              <a:t>passivity.</a:t>
            </a:r>
            <a:endParaRPr dirty="0"/>
          </a:p>
        </p:txBody>
      </p:sp>
    </p:spTree>
    <p:extLst>
      <p:ext uri="{BB962C8B-B14F-4D97-AF65-F5344CB8AC3E}">
        <p14:creationId xmlns:p14="http://schemas.microsoft.com/office/powerpoint/2010/main" val="538785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BBEB83D3-6CE1-0966-0C16-181C379CAAB4}"/>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7B62BACA-5F6E-3D14-98F3-D55D63A024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3F7BC756-C618-5F51-BA58-1BB6EC673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Wave filtering </a:t>
            </a:r>
            <a:r>
              <a:rPr lang="el-GR" dirty="0"/>
              <a:t>είναι η πρώτη μέθοδος που είδαμε και χαρακτηρίζεται από το φιλτράρισμα των εισερχομένων </a:t>
            </a:r>
            <a:r>
              <a:rPr lang="en-US" dirty="0"/>
              <a:t>waves </a:t>
            </a:r>
            <a:r>
              <a:rPr lang="el-GR" dirty="0"/>
              <a:t>τόσο στον </a:t>
            </a:r>
            <a:r>
              <a:rPr lang="en-US" dirty="0"/>
              <a:t>master </a:t>
            </a:r>
            <a:r>
              <a:rPr lang="el-GR" dirty="0"/>
              <a:t>αλλά και στον </a:t>
            </a:r>
            <a:r>
              <a:rPr lang="en-US" dirty="0"/>
              <a:t>slave</a:t>
            </a:r>
            <a:r>
              <a:rPr lang="el-GR" dirty="0"/>
              <a:t> με το κέρδος του φίλτρου αυτού να περιορίζεται κάτω από την μονάδα για να ικανοποιούνται τα κριτήρια του </a:t>
            </a:r>
            <a:r>
              <a:rPr lang="en-US" dirty="0"/>
              <a:t>passivity.</a:t>
            </a:r>
            <a:endParaRPr dirty="0"/>
          </a:p>
        </p:txBody>
      </p:sp>
    </p:spTree>
    <p:extLst>
      <p:ext uri="{BB962C8B-B14F-4D97-AF65-F5344CB8AC3E}">
        <p14:creationId xmlns:p14="http://schemas.microsoft.com/office/powerpoint/2010/main" val="49572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Το δεύτερο μισό της διπλωματικής εργασίας αφορούσε την πειραματική αξιολόγηση της μεθόδου.</a:t>
            </a:r>
            <a:endParaRPr dirty="0"/>
          </a:p>
        </p:txBody>
      </p:sp>
    </p:spTree>
    <p:extLst>
      <p:ext uri="{BB962C8B-B14F-4D97-AF65-F5344CB8AC3E}">
        <p14:creationId xmlns:p14="http://schemas.microsoft.com/office/powerpoint/2010/main" val="233822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Σήμα ελέγχου</a:t>
            </a:r>
            <a:endParaRPr dirty="0"/>
          </a:p>
        </p:txBody>
      </p:sp>
    </p:spTree>
    <p:extLst>
      <p:ext uri="{BB962C8B-B14F-4D97-AF65-F5344CB8AC3E}">
        <p14:creationId xmlns:p14="http://schemas.microsoft.com/office/powerpoint/2010/main" val="256584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κανάλι</a:t>
            </a:r>
            <a:endParaRPr dirty="0"/>
          </a:p>
        </p:txBody>
      </p:sp>
    </p:spTree>
    <p:extLst>
      <p:ext uri="{BB962C8B-B14F-4D97-AF65-F5344CB8AC3E}">
        <p14:creationId xmlns:p14="http://schemas.microsoft.com/office/powerpoint/2010/main" val="170000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86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268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804B47E1-6F81-066D-5784-44FDF11E42B5}"/>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BD4F1DA6-5350-B91C-8F40-EF2BE016D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F6F96773-4269-4392-E95E-6EA5DE6D9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9743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Wave filtering </a:t>
            </a:r>
            <a:r>
              <a:rPr lang="el-GR" dirty="0"/>
              <a:t>είναι η πρώτη μέθοδος που είδαμε και χαρακτηρίζεται από το φιλτράρισμα των εισερχομένων </a:t>
            </a:r>
            <a:r>
              <a:rPr lang="en-US" dirty="0"/>
              <a:t>waves </a:t>
            </a:r>
            <a:r>
              <a:rPr lang="el-GR" dirty="0"/>
              <a:t>τόσο στον </a:t>
            </a:r>
            <a:r>
              <a:rPr lang="en-US" dirty="0"/>
              <a:t>master </a:t>
            </a:r>
            <a:r>
              <a:rPr lang="el-GR" dirty="0"/>
              <a:t>αλλά και στον </a:t>
            </a:r>
            <a:r>
              <a:rPr lang="en-US" dirty="0"/>
              <a:t>slave</a:t>
            </a:r>
            <a:r>
              <a:rPr lang="el-GR" dirty="0"/>
              <a:t> με το κέρδος του φίλτρου αυτού να περιορίζεται κάτω από την μονάδα για να ικανοποιούνται τα κριτήρια του </a:t>
            </a:r>
            <a:r>
              <a:rPr lang="en-US" dirty="0"/>
              <a:t>passivity.</a:t>
            </a:r>
            <a:endParaRPr dirty="0"/>
          </a:p>
        </p:txBody>
      </p:sp>
    </p:spTree>
    <p:extLst>
      <p:ext uri="{BB962C8B-B14F-4D97-AF65-F5344CB8AC3E}">
        <p14:creationId xmlns:p14="http://schemas.microsoft.com/office/powerpoint/2010/main" val="389874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B07971B8-F5E9-F5F9-2BB4-B2D035958587}"/>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29D04BAF-D61B-50E0-B6B9-BBB163E91E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83D0CB4A-8304-3BDE-E2D8-B744C81DF0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Wave filtering </a:t>
            </a:r>
            <a:r>
              <a:rPr lang="el-GR" dirty="0"/>
              <a:t>είναι η πρώτη μέθοδος που είδαμε και χαρακτηρίζεται από το φιλτράρισμα των εισερχομένων </a:t>
            </a:r>
            <a:r>
              <a:rPr lang="en-US" dirty="0"/>
              <a:t>waves </a:t>
            </a:r>
            <a:r>
              <a:rPr lang="el-GR" dirty="0"/>
              <a:t>τόσο στον </a:t>
            </a:r>
            <a:r>
              <a:rPr lang="en-US" dirty="0"/>
              <a:t>master </a:t>
            </a:r>
            <a:r>
              <a:rPr lang="el-GR" dirty="0"/>
              <a:t>αλλά και στον </a:t>
            </a:r>
            <a:r>
              <a:rPr lang="en-US" dirty="0"/>
              <a:t>slave</a:t>
            </a:r>
            <a:r>
              <a:rPr lang="el-GR" dirty="0"/>
              <a:t> με το κέρδος του φίλτρου αυτού να περιορίζεται κάτω από την μονάδα για να ικανοποιούνται τα κριτήρια του </a:t>
            </a:r>
            <a:r>
              <a:rPr lang="en-US" dirty="0"/>
              <a:t>passivity.</a:t>
            </a:r>
            <a:endParaRPr dirty="0"/>
          </a:p>
        </p:txBody>
      </p:sp>
    </p:spTree>
    <p:extLst>
      <p:ext uri="{BB962C8B-B14F-4D97-AF65-F5344CB8AC3E}">
        <p14:creationId xmlns:p14="http://schemas.microsoft.com/office/powerpoint/2010/main" val="212839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Στον τομέα του τηλεχειρισμού ρομποτικών συστημάτων ένα συχνό πρόβλημα είναι η ύπαρξη καθυστερήσεων ανάμεσα στον χειριστή και στο ρομπότ που οφείλονται είτε στις μεγάλες αποστάσεις, είτε λόγο της κακής ποιότητας του μέσου.</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l-GR" dirty="0"/>
              <a:t>Η ύπαρξη αυτών των καθυστερήσεων δημιουργεί προβλήματα στην ευστάθεια του συστήματος. Αυτό σημαίνει ότι μετά από κάποιο μικρό χρονικό διάστημα εμφανίζονται ταλαντώσεις στην κίνηση των δυο ρομπότ με αποτέλεσμα σε συνδυασμό με τις εντολές του χειριστή, αλλά όχι απαραίτητα, το σύστημα φτάνει σε μια κατάσταση ραγδαίας συνεχόμενης αύξησης των ταλαντώσεων.</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Παραδείγματα εφαρμογών αυτού του τύπου συστήματος αποτέλεσε μια σειρά πειραμάτων που έγινε σε συνεργασία της γερμανικής εταιρίας </a:t>
            </a:r>
            <a:r>
              <a:rPr lang="en-US" dirty="0"/>
              <a:t>DLR </a:t>
            </a:r>
            <a:r>
              <a:rPr lang="el-GR" dirty="0"/>
              <a:t>και του διεθνή διαστημικού σταθμού. Οι καθυστερήσεις που αντιμετώπισαν είναι από 20 έως 620 κλάσματα του δευτερολέπτου με επιστροφή, ανάλογα τον τρόπο επικοινωνίας που επιλέχτηκε, είτε μέσω δορυφόρων είτε με απευθείας σύνδεση</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Ένα ακόμα χρήσιμο χαρακτηριστικό των ρομποτικών αυτών συστημάτων, πέρα από την ικανότητα της κίνησης στον χώρο , είναι η ικανότητα εφαρμογής δύναμης στο περιβάλλον. Στην περίπτωση που έχουμε χειριστή και το σύστημα δεν λειτουργεί αυτόνομα, θα θέλαμε η δύναμη που ασκεί στο περιβάλλον το ρομπότ να ταυτίζεται με την δύναμη που ασκεί ο χείριστης στον απτικό του μηχανισμό, και αντίστοιχα η δύναμη που ασκεί το περιβάλλον στο ρομπότ να μεταφέρεται στον χειριστή ως αντίσταση στις κινήσεις του. Στην συνέχεια της παρουσίασης θα αναφερόμαστε στο ρομπότ του χειριστή το οποίο μπορεί να είναι απτικός μηχανισμός αλλά όχι απαραίτητα ως </a:t>
            </a:r>
            <a:r>
              <a:rPr lang="en-US" dirty="0"/>
              <a:t>master </a:t>
            </a:r>
            <a:r>
              <a:rPr lang="el-GR" dirty="0"/>
              <a:t>και στο χειριζόμενο ρομπότ ως </a:t>
            </a:r>
            <a:r>
              <a:rPr lang="en-US" dirty="0"/>
              <a:t>slave.</a:t>
            </a:r>
            <a:endParaRPr lang="el-G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Critically damped</a:t>
            </a:r>
            <a:endParaRPr dirty="0"/>
          </a:p>
        </p:txBody>
      </p:sp>
    </p:spTree>
    <p:extLst>
      <p:ext uri="{BB962C8B-B14F-4D97-AF65-F5344CB8AC3E}">
        <p14:creationId xmlns:p14="http://schemas.microsoft.com/office/powerpoint/2010/main" val="4118467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Επίσης απλοποιήσαμε το δομικό διάγραμμα της </a:t>
            </a:r>
            <a:r>
              <a:rPr lang="en-US" dirty="0"/>
              <a:t>impedance matching </a:t>
            </a:r>
            <a:r>
              <a:rPr lang="el-GR" dirty="0"/>
              <a:t>μεθόδου χρησιμοποιώντας δυο συναρτήσεις ανά έξοδο. Βρήκαμε την συνάρτηση μεταφορά της εξόδου προς μια από τις δυο εισόδους, μια προς την άλλη είσοδο και τις προσθέσαμε για να βρούμε την συνολική συνάρτηση μεταφοράς της εξόδου. Αυτή την μεθοδολογία ακολουθήσαμε και για τις 4 εξόδους του συστήματος και καταλήξαμε στο παρακάτω δομικό διάγραμμα.</a:t>
            </a:r>
            <a:endParaRPr dirty="0"/>
          </a:p>
        </p:txBody>
      </p:sp>
    </p:spTree>
    <p:extLst>
      <p:ext uri="{BB962C8B-B14F-4D97-AF65-F5344CB8AC3E}">
        <p14:creationId xmlns:p14="http://schemas.microsoft.com/office/powerpoint/2010/main" val="1250028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online tuning </a:t>
            </a:r>
            <a:r>
              <a:rPr lang="el-GR" dirty="0"/>
              <a:t>σύστημα αναφέρεται στην ρύθμιση της συνθέτης αντίστασης των </a:t>
            </a:r>
            <a:r>
              <a:rPr lang="en-US" dirty="0"/>
              <a:t>waves </a:t>
            </a:r>
            <a:r>
              <a:rPr lang="el-GR" dirty="0"/>
              <a:t>κατά την κίνηση του ρομπότ.</a:t>
            </a:r>
            <a:endParaRPr dirty="0"/>
          </a:p>
        </p:txBody>
      </p:sp>
    </p:spTree>
    <p:extLst>
      <p:ext uri="{BB962C8B-B14F-4D97-AF65-F5344CB8AC3E}">
        <p14:creationId xmlns:p14="http://schemas.microsoft.com/office/powerpoint/2010/main" val="3946243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Αρχικά με το περιβάλλον προσομοίωσης στον ελεύθερο χώρο, πρέπει να ρυθμίσουμε την </a:t>
            </a:r>
            <a:r>
              <a:rPr lang="en-US" dirty="0"/>
              <a:t>wave impedance </a:t>
            </a:r>
            <a:r>
              <a:rPr lang="el-GR" dirty="0"/>
              <a:t>χαμηλά καθώς δεν έχουμε κάποια επαφή με το περιβάλλον.</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Παρατηρούμε ότι οι μόνες δυνάμεις στην μεριά του </a:t>
            </a:r>
            <a:r>
              <a:rPr lang="en-US" dirty="0"/>
              <a:t>slave</a:t>
            </a:r>
            <a:r>
              <a:rPr lang="el-GR" dirty="0"/>
              <a:t> είναι οι αδρανειακές ενώ του </a:t>
            </a:r>
            <a:r>
              <a:rPr lang="en-US" dirty="0"/>
              <a:t>master </a:t>
            </a:r>
            <a:r>
              <a:rPr lang="el-GR" dirty="0"/>
              <a:t>είναι δύναμη αντίστασης λόγο κίνησης μίας μάζας που είναι ο </a:t>
            </a:r>
            <a:r>
              <a:rPr lang="en-US" dirty="0"/>
              <a:t>slave.</a:t>
            </a:r>
            <a:endParaRPr lang="el-GR" dirty="0"/>
          </a:p>
          <a:p>
            <a:pPr marL="0" lvl="0" indent="0" algn="l" rtl="0">
              <a:spcBef>
                <a:spcPts val="0"/>
              </a:spcBef>
              <a:spcAft>
                <a:spcPts val="0"/>
              </a:spcAft>
              <a:buNone/>
            </a:pPr>
            <a:endParaRPr lang="el-GR" dirty="0"/>
          </a:p>
          <a:p>
            <a:pPr marL="0" lvl="0" indent="0" algn="l" rtl="0">
              <a:spcBef>
                <a:spcPts val="0"/>
              </a:spcBef>
              <a:spcAft>
                <a:spcPts val="0"/>
              </a:spcAft>
              <a:buNone/>
            </a:pPr>
            <a:r>
              <a:rPr lang="el-GR" dirty="0"/>
              <a:t>-</a:t>
            </a:r>
          </a:p>
          <a:p>
            <a:pPr marL="0" lvl="0" indent="0" algn="l" rtl="0">
              <a:spcBef>
                <a:spcPts val="0"/>
              </a:spcBef>
              <a:spcAft>
                <a:spcPts val="0"/>
              </a:spcAft>
              <a:buNone/>
            </a:pPr>
            <a:endParaRPr lang="el-GR" dirty="0"/>
          </a:p>
          <a:p>
            <a:pPr marL="0" lvl="0" indent="0" algn="l" rtl="0">
              <a:spcBef>
                <a:spcPts val="0"/>
              </a:spcBef>
              <a:spcAft>
                <a:spcPts val="0"/>
              </a:spcAft>
              <a:buNone/>
            </a:pPr>
            <a:r>
              <a:rPr lang="en-US" dirty="0"/>
              <a:t>Position tracking </a:t>
            </a:r>
            <a:r>
              <a:rPr lang="el-GR" dirty="0"/>
              <a:t>όχι πολύ γιατί είμαστε σε προσομοίωση και επίσης είναι βασικό το μοντέλο και δεν εμφανίζει προβλήματα.</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Η καθυστέρηση που προσθέσαμε σε αυτό αλλά και στα επόμενα πειράματα ισούται με μισό δευτερόλεπτο στην μετάδοση του κάθε σήματος.</a:t>
            </a:r>
          </a:p>
        </p:txBody>
      </p:sp>
    </p:spTree>
    <p:extLst>
      <p:ext uri="{BB962C8B-B14F-4D97-AF65-F5344CB8AC3E}">
        <p14:creationId xmlns:p14="http://schemas.microsoft.com/office/powerpoint/2010/main" val="4030191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Μέσα από την διαδικασία της διπλωματικής καταλήξαμε ότι η </a:t>
            </a:r>
            <a:r>
              <a:rPr lang="en-US" dirty="0"/>
              <a:t>wave variable </a:t>
            </a:r>
            <a:r>
              <a:rPr lang="el-GR" dirty="0"/>
              <a:t>μέθοδος είναι ικανή να αντιμετωπίσει το πρόβλημα της σταθερότητας που δημιουργείτε από το ύπαρξη μεγάλων καθυστερήσεων στο κανάλι επικοινωνίας σε εφαρμογές που περιλαμβάνουν ελεύθερη κίνηση όπως και επαφή με κάποιο αντικείμενο. Επιπλέον καταφέρνει να μεταφέρει με επιτυχία την αίσθηση του χειριστή στο περιβάλλον που λειτουργεί το ρομπότ μέσω της επιστροφής δύναμης.</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Τα </a:t>
            </a:r>
            <a:r>
              <a:rPr lang="el-GR" dirty="0" err="1"/>
              <a:t>εκγενη</a:t>
            </a:r>
            <a:r>
              <a:rPr lang="el-GR" dirty="0"/>
              <a:t> προβλήματα της μεθόδου καταπολεμήθηκαν με την χρήση </a:t>
            </a:r>
            <a:r>
              <a:rPr lang="en-US" dirty="0"/>
              <a:t>passive </a:t>
            </a:r>
            <a:r>
              <a:rPr lang="el-GR" dirty="0"/>
              <a:t>μεθόδων, οι οποίες και αξιολογήθηκαν πειραματικά. Δεν είναι όλες οι μέθοδοι χρήσιμες σε κάθε περίσταση αλλά όλες καταφέρνουν να βελτιώσουν την συμπεριφορά του συστήματος όταν αυτές χρειάζονται.</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l-GR" dirty="0"/>
              <a:t>Επιπλέων, κατά την διάρκεια της διπλωματικής έγιναν κάποιες εργασίες οι οποίες αποτελούν την </a:t>
            </a:r>
            <a:r>
              <a:rPr lang="el-GR" dirty="0" err="1"/>
              <a:t>δικη</a:t>
            </a:r>
            <a:r>
              <a:rPr lang="el-GR" dirty="0"/>
              <a:t> μας </a:t>
            </a:r>
            <a:r>
              <a:rPr lang="el-GR" dirty="0" err="1"/>
              <a:t>συνισφορα</a:t>
            </a:r>
            <a:r>
              <a:rPr lang="el-GR" dirty="0"/>
              <a:t> όπως η απλοποίηση του δομικού σχεδιαγράμματος της μεθόδου </a:t>
            </a:r>
            <a:r>
              <a:rPr lang="en-US" dirty="0"/>
              <a:t>impedance matching</a:t>
            </a:r>
            <a:r>
              <a:rPr lang="el-GR" dirty="0"/>
              <a:t> και η διαμόρφωση της συμπεριφοράς του </a:t>
            </a:r>
            <a:r>
              <a:rPr lang="en-US" dirty="0"/>
              <a:t>master </a:t>
            </a:r>
            <a:r>
              <a:rPr lang="el-GR" dirty="0"/>
              <a:t>συστήματος ως έναν </a:t>
            </a:r>
            <a:r>
              <a:rPr lang="en-US" dirty="0"/>
              <a:t>velocity</a:t>
            </a:r>
            <a:r>
              <a:rPr lang="el-GR" dirty="0"/>
              <a:t> </a:t>
            </a:r>
            <a:r>
              <a:rPr lang="en-US" dirty="0"/>
              <a:t>controller</a:t>
            </a:r>
            <a:r>
              <a:rPr lang="el-GR" dirty="0"/>
              <a:t> με επιτυχία.</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Μελλοντικά η διπλωματική μπορεί να επεκταθεί προς τον έλεγχο ενός αληθινού ρομπότ περισσοτέρων βαθμών ελευθερίας, αλλά και στην περεταίρω βελτίωση της </a:t>
            </a:r>
            <a:r>
              <a:rPr lang="en-US" dirty="0"/>
              <a:t>wave variable </a:t>
            </a:r>
            <a:r>
              <a:rPr lang="el-GR" dirty="0"/>
              <a:t>μεθόδου με χρήση προηγμένων αλγορίθμων. Επιπλέων θα μπορούσε να αναπτυχθεί μια μέθοδος αυτοματισμού του συστήματος </a:t>
            </a:r>
            <a:r>
              <a:rPr lang="en-US" dirty="0"/>
              <a:t>online tuning </a:t>
            </a:r>
            <a:r>
              <a:rPr lang="el-GR" dirty="0"/>
              <a:t>ή ορθής πρόβλεψης του περιβάλλοντος που λειτουργεί το </a:t>
            </a:r>
            <a:r>
              <a:rPr lang="en-US" dirty="0"/>
              <a:t>slave </a:t>
            </a:r>
            <a:r>
              <a:rPr lang="el-GR" dirty="0"/>
              <a:t>ρομπότ.</a:t>
            </a:r>
            <a:endParaRPr lang="en-US" dirty="0"/>
          </a:p>
          <a:p>
            <a:pPr marL="0" lvl="0" indent="0" algn="l" rtl="0">
              <a:spcBef>
                <a:spcPts val="0"/>
              </a:spcBef>
              <a:spcAft>
                <a:spcPts val="0"/>
              </a:spcAft>
              <a:buNone/>
            </a:pPr>
            <a:endParaRPr lang="el-GR" dirty="0"/>
          </a:p>
          <a:p>
            <a:pPr marL="0" lvl="0" indent="0" algn="l" rtl="0">
              <a:spcBef>
                <a:spcPts val="0"/>
              </a:spcBef>
              <a:spcAft>
                <a:spcPts val="0"/>
              </a:spcAft>
              <a:buNone/>
            </a:pPr>
            <a:endParaRPr lang="el-GR" dirty="0"/>
          </a:p>
          <a:p>
            <a:pPr marL="0" lvl="0" indent="0" algn="l" rtl="0">
              <a:spcBef>
                <a:spcPts val="0"/>
              </a:spcBef>
              <a:spcAft>
                <a:spcPts val="0"/>
              </a:spcAft>
              <a:buNone/>
            </a:pPr>
            <a:r>
              <a:rPr lang="en-US" dirty="0"/>
              <a:t>Wave predictions</a:t>
            </a:r>
            <a:endParaRPr dirty="0"/>
          </a:p>
        </p:txBody>
      </p:sp>
    </p:spTree>
    <p:extLst>
      <p:ext uri="{BB962C8B-B14F-4D97-AF65-F5344CB8AC3E}">
        <p14:creationId xmlns:p14="http://schemas.microsoft.com/office/powerpoint/2010/main" val="3206538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1d99a1da6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1d99a1da6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400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20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Η σταθερότητα του συστήματος αποτέλεσε το αρχικό κίνητρο για την δημιουργία της </a:t>
            </a:r>
            <a:r>
              <a:rPr lang="en-US" dirty="0"/>
              <a:t>wave variables</a:t>
            </a:r>
            <a:r>
              <a:rPr lang="el-GR" dirty="0"/>
              <a:t> μεθόδου, η οποία αντιμετωπίζει το πρόβλημα αυτό μέσω του </a:t>
            </a:r>
            <a:r>
              <a:rPr lang="en-US" dirty="0"/>
              <a:t>passivity. </a:t>
            </a:r>
            <a:endParaRPr lang="el-GR" dirty="0"/>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Έχει αποδειχθεί ότι αν ένα σύστημα είναι </a:t>
            </a:r>
            <a:r>
              <a:rPr lang="en-US" dirty="0"/>
              <a:t>passive </a:t>
            </a:r>
            <a:r>
              <a:rPr lang="el-GR" dirty="0"/>
              <a:t>τότε είναι και ευσταθές, με το αντίστροφο να μην ισχύει απαραίτητα. Το κριτήριο για να θεωρηθεί ένα σύστημα </a:t>
            </a:r>
            <a:r>
              <a:rPr lang="en-US" dirty="0"/>
              <a:t>passive </a:t>
            </a:r>
            <a:r>
              <a:rPr lang="el-GR" dirty="0"/>
              <a:t>είναι η ενέργεια που εισέρχεται στο σύστημα πρέπει να είναι περισσότερη από την ενέργεια που μπορεί να αφαιρεθεί υπολογίζοντας πάντα την αρχική αποθηκευμένη ενεργεί του συστήματος. </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Τα κύματα πληρούν αυτόν τον περιορισμό περιορίζοντας την ενέργεια του εισερχόμενου κύματος στο σύστημα στην ενέργεια του αρχικού εξερχόμενου κύματος.</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 Η καθυστέρηση αποτελεί και αυτή έναν </a:t>
            </a:r>
            <a:r>
              <a:rPr lang="en-US" dirty="0"/>
              <a:t>passive </a:t>
            </a:r>
            <a:r>
              <a:rPr lang="el-GR" dirty="0"/>
              <a:t>μηχανισμό καθώς άμα την θεωρήσουμε ως μια προσωρινή αποθήκευση της πληροφορίας, τότε παρουσιάζει μηδενική διάχυση ισχύος.</a:t>
            </a:r>
            <a:endParaRPr dirty="0"/>
          </a:p>
        </p:txBody>
      </p:sp>
    </p:spTree>
    <p:extLst>
      <p:ext uri="{BB962C8B-B14F-4D97-AF65-F5344CB8AC3E}">
        <p14:creationId xmlns:p14="http://schemas.microsoft.com/office/powerpoint/2010/main" val="19871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Το χαρακτηριστικό της σταθερότητας και την ικανότητα για </a:t>
            </a:r>
            <a:r>
              <a:rPr lang="en-US" dirty="0"/>
              <a:t>force feedback </a:t>
            </a:r>
            <a:r>
              <a:rPr lang="el-GR" dirty="0"/>
              <a:t>έρχεται να συνδυάσει η μέθοδος των </a:t>
            </a:r>
            <a:r>
              <a:rPr lang="en-US" dirty="0"/>
              <a:t>wave variables </a:t>
            </a:r>
            <a:r>
              <a:rPr lang="el-GR" dirty="0"/>
              <a:t>η οποία </a:t>
            </a:r>
            <a:r>
              <a:rPr lang="el-GR" dirty="0" err="1"/>
              <a:t>πρωτοδημιουργηθηκε</a:t>
            </a:r>
            <a:r>
              <a:rPr lang="el-GR" dirty="0"/>
              <a:t> από τους </a:t>
            </a:r>
            <a:r>
              <a:rPr lang="en-US" dirty="0"/>
              <a:t>Niemeyer </a:t>
            </a:r>
            <a:r>
              <a:rPr lang="el-GR" dirty="0"/>
              <a:t>και </a:t>
            </a:r>
            <a:r>
              <a:rPr lang="en-US" dirty="0" err="1"/>
              <a:t>Slotine</a:t>
            </a:r>
            <a:r>
              <a:rPr lang="en-US" dirty="0"/>
              <a:t> </a:t>
            </a:r>
            <a:r>
              <a:rPr lang="el-GR" dirty="0"/>
              <a:t>το 1991.</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l-GR" dirty="0"/>
              <a:t>Τα </a:t>
            </a:r>
            <a:r>
              <a:rPr lang="en-US" dirty="0"/>
              <a:t>wave variables </a:t>
            </a:r>
            <a:r>
              <a:rPr lang="el-GR" dirty="0"/>
              <a:t>είναι μια μέθοδος που κωδικοποιεί εντολές ταχύτητας και δύναμης σε ένα σήμα το οποίο είναι και το μόνο που διαδίδεται ανάμεσα στον </a:t>
            </a:r>
            <a:r>
              <a:rPr lang="en-US" dirty="0"/>
              <a:t>master </a:t>
            </a:r>
            <a:r>
              <a:rPr lang="el-GR" dirty="0"/>
              <a:t>και </a:t>
            </a:r>
            <a:r>
              <a:rPr lang="en-US" dirty="0"/>
              <a:t>slave</a:t>
            </a:r>
            <a:r>
              <a:rPr lang="el-GR" dirty="0"/>
              <a:t>.</a:t>
            </a:r>
            <a:r>
              <a:rPr lang="en-US" dirty="0"/>
              <a:t> </a:t>
            </a:r>
            <a:r>
              <a:rPr lang="el-GR" dirty="0"/>
              <a:t>Ως </a:t>
            </a:r>
            <a:r>
              <a:rPr lang="en-US" dirty="0"/>
              <a:t>master </a:t>
            </a:r>
            <a:r>
              <a:rPr lang="el-GR" dirty="0"/>
              <a:t>θεωρούμε τον απτικό μηχανισμό του χειριστή και ως </a:t>
            </a:r>
            <a:r>
              <a:rPr lang="en-US" dirty="0"/>
              <a:t>slave </a:t>
            </a:r>
            <a:r>
              <a:rPr lang="el-GR" dirty="0"/>
              <a:t>το ρομπότ το οποίο χειρίζεται. Μπορούμε να διαχωρίσουμε τα </a:t>
            </a:r>
            <a:r>
              <a:rPr lang="en-US" dirty="0"/>
              <a:t>waves </a:t>
            </a:r>
            <a:r>
              <a:rPr lang="el-GR" dirty="0"/>
              <a:t>σε σε </a:t>
            </a:r>
            <a:r>
              <a:rPr lang="en-US" dirty="0"/>
              <a:t>right moving </a:t>
            </a:r>
            <a:r>
              <a:rPr lang="el-GR" dirty="0"/>
              <a:t>και </a:t>
            </a:r>
            <a:r>
              <a:rPr lang="en-US" dirty="0"/>
              <a:t>left moving </a:t>
            </a:r>
            <a:r>
              <a:rPr lang="el-GR" dirty="0"/>
              <a:t>κύματα με </a:t>
            </a:r>
            <a:r>
              <a:rPr lang="en-US" dirty="0"/>
              <a:t>right moving </a:t>
            </a:r>
            <a:r>
              <a:rPr lang="el-GR" dirty="0"/>
              <a:t>να ονομάζουμε τα κύματα που ταξιδεύουν από τον </a:t>
            </a:r>
            <a:r>
              <a:rPr lang="en-US" dirty="0"/>
              <a:t>master </a:t>
            </a:r>
            <a:r>
              <a:rPr lang="el-GR" dirty="0"/>
              <a:t>στον </a:t>
            </a:r>
            <a:r>
              <a:rPr lang="en-US" dirty="0"/>
              <a:t>slave </a:t>
            </a:r>
            <a:r>
              <a:rPr lang="el-GR" dirty="0"/>
              <a:t>και τα </a:t>
            </a:r>
            <a:r>
              <a:rPr lang="en-US" dirty="0"/>
              <a:t>left moving </a:t>
            </a:r>
            <a:r>
              <a:rPr lang="el-GR" dirty="0"/>
              <a:t>το αντίστροφο. Η κωδικοποίηση τους είναι συμμετρική και ο μόνος διαχωρισμός τους είναι το πρόσημο της δύναμης το οποίο και καθορίζει και την φορά κίνησης τους. </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Ο όρος </a:t>
            </a:r>
            <a:r>
              <a:rPr lang="en-US" dirty="0"/>
              <a:t>b </a:t>
            </a:r>
            <a:r>
              <a:rPr lang="el-GR" dirty="0"/>
              <a:t>είναι η σύνθετη αντίσταση των κυμάτων και αποτελεί τον παράγοντα ρύθμισης του συστήματος. Υψηλές τιμές του </a:t>
            </a:r>
            <a:r>
              <a:rPr lang="en-US" dirty="0"/>
              <a:t>b</a:t>
            </a:r>
            <a:r>
              <a:rPr lang="el-GR" dirty="0"/>
              <a:t> σκληραίνουν το σύστημα και του επιτρέπουν να μεταφέρει με ευκρίνεια δυνάμεις, ενώ χαμηλές τιμές του </a:t>
            </a:r>
            <a:r>
              <a:rPr lang="en-US" dirty="0"/>
              <a:t>b </a:t>
            </a:r>
            <a:r>
              <a:rPr lang="el-GR" dirty="0"/>
              <a:t>κάνουν το σύστημα ευέλικτο και επιτρέπουν την ελεύθερη κίνηση. </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Τα κύματα μεταφέρουν μόνο την ένταση και την φορά μιας εντολής αλλά όχι τον τύπο της, αυτό σημαίνει ότι ο παραλήπτης πρέπει να αποφασίσει μόνος του το πως θα χειριστεί το εισερχόμενο κύμα.</a:t>
            </a:r>
            <a:endParaRPr lang="en-US" dirty="0"/>
          </a:p>
        </p:txBody>
      </p:sp>
    </p:spTree>
    <p:extLst>
      <p:ext uri="{BB962C8B-B14F-4D97-AF65-F5344CB8AC3E}">
        <p14:creationId xmlns:p14="http://schemas.microsoft.com/office/powerpoint/2010/main" val="419305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a242ccc1_1_20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A148785C-07CF-7623-1EE4-4DD7ACA0C264}"/>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05C189A9-E855-434A-69DC-CE6F13CA14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A70EFB43-3475-C12F-5343-A2578EFEA5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30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740A9FA7-DAAA-E578-18A5-481715E2EBED}"/>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303AFEFE-1C0E-1D3D-36AA-6FFC9FB6F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D144DD4C-C28E-1A78-A439-C37D7A376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92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DD0649BE-2B74-591E-C943-EF255C050B9E}"/>
            </a:ext>
          </a:extLst>
        </p:cNvPr>
        <p:cNvGrpSpPr/>
        <p:nvPr/>
      </p:nvGrpSpPr>
      <p:grpSpPr>
        <a:xfrm>
          <a:off x="0" y="0"/>
          <a:ext cx="0" cy="0"/>
          <a:chOff x="0" y="0"/>
          <a:chExt cx="0" cy="0"/>
        </a:xfrm>
      </p:grpSpPr>
      <p:sp>
        <p:nvSpPr>
          <p:cNvPr id="242" name="Google Shape;242;gb0a242ccc1_1_20816:notes">
            <a:extLst>
              <a:ext uri="{FF2B5EF4-FFF2-40B4-BE49-F238E27FC236}">
                <a16:creationId xmlns:a16="http://schemas.microsoft.com/office/drawing/2014/main" id="{4DC27DCD-031D-C79D-CD14-90BC3C06DE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a242ccc1_1_20816:notes">
            <a:extLst>
              <a:ext uri="{FF2B5EF4-FFF2-40B4-BE49-F238E27FC236}">
                <a16:creationId xmlns:a16="http://schemas.microsoft.com/office/drawing/2014/main" id="{B36E27D9-36FB-5B10-0639-F0C3040038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927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a242ccc1_1_20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a242ccc1_1_20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Το ποιο απλό μοντέλο στο οποίο μπορεί να χρησιμοποιηθεί η μέθοδος των </a:t>
            </a:r>
            <a:r>
              <a:rPr lang="en-US" dirty="0"/>
              <a:t>wave variables </a:t>
            </a:r>
            <a:r>
              <a:rPr lang="el-GR" dirty="0"/>
              <a:t>αποτελείται από ένα μοντέλο απλής μάζας που αντιπροσωπεύει το ρομπότ του  </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Η μέθοδος των </a:t>
            </a:r>
            <a:r>
              <a:rPr lang="en-US" dirty="0"/>
              <a:t>wave variables </a:t>
            </a:r>
            <a:r>
              <a:rPr lang="el-GR" dirty="0"/>
              <a:t>δημιουργεί δύο βασικά προβλήματα, το </a:t>
            </a:r>
          </a:p>
          <a:p>
            <a:pPr marL="0" lvl="0" indent="0" algn="l" rtl="0">
              <a:spcBef>
                <a:spcPts val="0"/>
              </a:spcBef>
              <a:spcAft>
                <a:spcPts val="0"/>
              </a:spcAft>
              <a:buNone/>
            </a:pPr>
            <a:endParaRPr lang="el-GR" dirty="0"/>
          </a:p>
          <a:p>
            <a:pPr marL="0" lvl="0" indent="0" algn="l" rtl="0">
              <a:spcBef>
                <a:spcPts val="0"/>
              </a:spcBef>
              <a:spcAft>
                <a:spcPts val="0"/>
              </a:spcAft>
              <a:buNone/>
            </a:pPr>
            <a:r>
              <a:rPr lang="el-GR" dirty="0"/>
              <a:t>Αλλά πρώτα δυο λόγια για τον </a:t>
            </a:r>
            <a:r>
              <a:rPr lang="en-US" dirty="0"/>
              <a:t>PD controller</a:t>
            </a:r>
            <a:endParaRPr dirty="0"/>
          </a:p>
        </p:txBody>
      </p:sp>
    </p:spTree>
    <p:extLst>
      <p:ext uri="{BB962C8B-B14F-4D97-AF65-F5344CB8AC3E}">
        <p14:creationId xmlns:p14="http://schemas.microsoft.com/office/powerpoint/2010/main" val="47321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9400" y="1059419"/>
            <a:ext cx="4260300" cy="202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6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10100" y="3274583"/>
            <a:ext cx="38589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2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subTitle" idx="1"/>
          </p:nvPr>
        </p:nvSpPr>
        <p:spPr>
          <a:xfrm>
            <a:off x="3921050" y="2986597"/>
            <a:ext cx="4328400" cy="4497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chemeClr val="lt1"/>
              </a:buClr>
              <a:buSzPts val="1800"/>
              <a:buFont typeface="Hind"/>
              <a:buNone/>
              <a:defRPr>
                <a:solidFill>
                  <a:schemeClr val="lt1"/>
                </a:solidFill>
                <a:latin typeface="Hind"/>
                <a:ea typeface="Hind"/>
                <a:cs typeface="Hind"/>
                <a:sym typeface="Hind"/>
              </a:defRPr>
            </a:lvl1pPr>
            <a:lvl2pPr lvl="1"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2pPr>
            <a:lvl3pPr lvl="2"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3pPr>
            <a:lvl4pPr lvl="3"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4pPr>
            <a:lvl5pPr lvl="4"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5pPr>
            <a:lvl6pPr lvl="5"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6pPr>
            <a:lvl7pPr lvl="6"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7pPr>
            <a:lvl8pPr lvl="7"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8pPr>
            <a:lvl9pPr lvl="8"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9pPr>
          </a:lstStyle>
          <a:p>
            <a:endParaRPr/>
          </a:p>
        </p:txBody>
      </p:sp>
      <p:sp>
        <p:nvSpPr>
          <p:cNvPr id="13" name="Google Shape;13;p3"/>
          <p:cNvSpPr txBox="1">
            <a:spLocks noGrp="1"/>
          </p:cNvSpPr>
          <p:nvPr>
            <p:ph type="title"/>
          </p:nvPr>
        </p:nvSpPr>
        <p:spPr>
          <a:xfrm>
            <a:off x="3921050" y="1615100"/>
            <a:ext cx="4328400" cy="1295700"/>
          </a:xfrm>
          <a:prstGeom prst="rect">
            <a:avLst/>
          </a:prstGeom>
        </p:spPr>
        <p:txBody>
          <a:bodyPr spcFirstLastPara="1" wrap="square" lIns="0" tIns="91425" rIns="0" bIns="91425" anchor="t" anchorCtr="0">
            <a:noAutofit/>
          </a:bodyPr>
          <a:lstStyle>
            <a:lvl1pPr lvl="0" rtl="0">
              <a:lnSpc>
                <a:spcPct val="90000"/>
              </a:lnSpc>
              <a:spcBef>
                <a:spcPts val="0"/>
              </a:spcBef>
              <a:spcAft>
                <a:spcPts val="0"/>
              </a:spcAft>
              <a:buClr>
                <a:schemeClr val="lt1"/>
              </a:buClr>
              <a:buSzPts val="4600"/>
              <a:buNone/>
              <a:defRPr sz="4600">
                <a:solidFill>
                  <a:schemeClr val="lt1"/>
                </a:solidFill>
              </a:defRPr>
            </a:lvl1pPr>
            <a:lvl2pPr lvl="1"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2pPr>
            <a:lvl3pPr lvl="2"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3pPr>
            <a:lvl4pPr lvl="3"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4pPr>
            <a:lvl5pPr lvl="4"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5pPr>
            <a:lvl6pPr lvl="5"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6pPr>
            <a:lvl7pPr lvl="6"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7pPr>
            <a:lvl8pPr lvl="7"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8pPr>
            <a:lvl9pPr lvl="8" algn="ctr" rtl="0">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9pPr>
          </a:lstStyle>
          <a:p>
            <a:endParaRPr/>
          </a:p>
        </p:txBody>
      </p:sp>
      <p:sp>
        <p:nvSpPr>
          <p:cNvPr id="14" name="Google Shape;14;p3"/>
          <p:cNvSpPr txBox="1">
            <a:spLocks noGrp="1"/>
          </p:cNvSpPr>
          <p:nvPr>
            <p:ph type="title" idx="2" hasCustomPrompt="1"/>
          </p:nvPr>
        </p:nvSpPr>
        <p:spPr>
          <a:xfrm>
            <a:off x="1759250" y="1928500"/>
            <a:ext cx="1749900" cy="1507800"/>
          </a:xfrm>
          <a:prstGeom prst="rect">
            <a:avLst/>
          </a:prstGeom>
        </p:spPr>
        <p:txBody>
          <a:bodyPr spcFirstLastPara="1" wrap="square" lIns="0" tIns="91425" rIns="0" bIns="91425" anchor="b" anchorCtr="0">
            <a:noAutofit/>
          </a:bodyPr>
          <a:lstStyle>
            <a:lvl1pPr lvl="0" algn="r" rtl="0">
              <a:spcBef>
                <a:spcPts val="0"/>
              </a:spcBef>
              <a:spcAft>
                <a:spcPts val="0"/>
              </a:spcAft>
              <a:buClr>
                <a:schemeClr val="lt1"/>
              </a:buClr>
              <a:buSzPts val="13000"/>
              <a:buNone/>
              <a:defRPr sz="13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5" name="Google Shape;15;p3"/>
          <p:cNvSpPr txBox="1">
            <a:spLocks noGrp="1"/>
          </p:cNvSpPr>
          <p:nvPr>
            <p:ph type="sldNum" idx="12"/>
          </p:nvPr>
        </p:nvSpPr>
        <p:spPr>
          <a:xfrm>
            <a:off x="239459" y="4637701"/>
            <a:ext cx="237600" cy="210300"/>
          </a:xfrm>
          <a:prstGeom prst="rect">
            <a:avLst/>
          </a:prstGeom>
          <a:noFill/>
          <a:ln>
            <a:noFill/>
          </a:ln>
        </p:spPr>
        <p:txBody>
          <a:bodyPr spcFirstLastPara="1" wrap="square" lIns="0" tIns="91425" rIns="0" bIns="91425" anchor="ctr" anchorCtr="0">
            <a:noAutofit/>
          </a:bodyPr>
          <a:lstStyle>
            <a:lvl1pPr lvl="0" algn="ctr" rtl="0">
              <a:buNone/>
              <a:defRPr sz="1200">
                <a:solidFill>
                  <a:schemeClr val="lt1"/>
                </a:solidFill>
                <a:latin typeface="Exo Medium"/>
                <a:ea typeface="Exo Medium"/>
                <a:cs typeface="Exo Medium"/>
                <a:sym typeface="Exo Medium"/>
              </a:defRPr>
            </a:lvl1pPr>
            <a:lvl2pPr lvl="1" algn="ctr" rtl="0">
              <a:buNone/>
              <a:defRPr sz="1200">
                <a:solidFill>
                  <a:schemeClr val="lt1"/>
                </a:solidFill>
                <a:latin typeface="Exo Medium"/>
                <a:ea typeface="Exo Medium"/>
                <a:cs typeface="Exo Medium"/>
                <a:sym typeface="Exo Medium"/>
              </a:defRPr>
            </a:lvl2pPr>
            <a:lvl3pPr lvl="2" algn="ctr" rtl="0">
              <a:buNone/>
              <a:defRPr sz="1200">
                <a:solidFill>
                  <a:schemeClr val="lt1"/>
                </a:solidFill>
                <a:latin typeface="Exo Medium"/>
                <a:ea typeface="Exo Medium"/>
                <a:cs typeface="Exo Medium"/>
                <a:sym typeface="Exo Medium"/>
              </a:defRPr>
            </a:lvl3pPr>
            <a:lvl4pPr lvl="3" algn="ctr" rtl="0">
              <a:buNone/>
              <a:defRPr sz="1200">
                <a:solidFill>
                  <a:schemeClr val="lt1"/>
                </a:solidFill>
                <a:latin typeface="Exo Medium"/>
                <a:ea typeface="Exo Medium"/>
                <a:cs typeface="Exo Medium"/>
                <a:sym typeface="Exo Medium"/>
              </a:defRPr>
            </a:lvl4pPr>
            <a:lvl5pPr lvl="4" algn="ctr" rtl="0">
              <a:buNone/>
              <a:defRPr sz="1200">
                <a:solidFill>
                  <a:schemeClr val="lt1"/>
                </a:solidFill>
                <a:latin typeface="Exo Medium"/>
                <a:ea typeface="Exo Medium"/>
                <a:cs typeface="Exo Medium"/>
                <a:sym typeface="Exo Medium"/>
              </a:defRPr>
            </a:lvl5pPr>
            <a:lvl6pPr lvl="5" algn="ctr" rtl="0">
              <a:buNone/>
              <a:defRPr sz="1200">
                <a:solidFill>
                  <a:schemeClr val="lt1"/>
                </a:solidFill>
                <a:latin typeface="Exo Medium"/>
                <a:ea typeface="Exo Medium"/>
                <a:cs typeface="Exo Medium"/>
                <a:sym typeface="Exo Medium"/>
              </a:defRPr>
            </a:lvl6pPr>
            <a:lvl7pPr lvl="6" algn="ctr" rtl="0">
              <a:buNone/>
              <a:defRPr sz="1200">
                <a:solidFill>
                  <a:schemeClr val="lt1"/>
                </a:solidFill>
                <a:latin typeface="Exo Medium"/>
                <a:ea typeface="Exo Medium"/>
                <a:cs typeface="Exo Medium"/>
                <a:sym typeface="Exo Medium"/>
              </a:defRPr>
            </a:lvl7pPr>
            <a:lvl8pPr lvl="7" algn="ctr" rtl="0">
              <a:buNone/>
              <a:defRPr sz="1200">
                <a:solidFill>
                  <a:schemeClr val="lt1"/>
                </a:solidFill>
                <a:latin typeface="Exo Medium"/>
                <a:ea typeface="Exo Medium"/>
                <a:cs typeface="Exo Medium"/>
                <a:sym typeface="Exo Medium"/>
              </a:defRPr>
            </a:lvl8pPr>
            <a:lvl9pPr lvl="8" algn="ctr" rtl="0">
              <a:buNone/>
              <a:defRPr sz="1200">
                <a:solidFill>
                  <a:schemeClr val="lt1"/>
                </a:solidFill>
                <a:latin typeface="Exo Medium"/>
                <a:ea typeface="Exo Medium"/>
                <a:cs typeface="Exo Medium"/>
                <a:sym typeface="Exo Medium"/>
              </a:defRPr>
            </a:lvl9pPr>
          </a:lstStyle>
          <a:p>
            <a:pPr marL="0" lvl="0" indent="0" algn="ctr" rtl="0">
              <a:spcBef>
                <a:spcPts val="0"/>
              </a:spcBef>
              <a:spcAft>
                <a:spcPts val="0"/>
              </a:spcAft>
              <a:buNone/>
            </a:pPr>
            <a:fld id="{00000000-1234-1234-1234-123412341234}" type="slidenum">
              <a:rPr lang="en"/>
              <a:t>‹#›</a:t>
            </a:fld>
            <a:endParaRPr/>
          </a:p>
        </p:txBody>
      </p:sp>
      <p:cxnSp>
        <p:nvCxnSpPr>
          <p:cNvPr id="16" name="Google Shape;16;p3"/>
          <p:cNvCxnSpPr/>
          <p:nvPr/>
        </p:nvCxnSpPr>
        <p:spPr>
          <a:xfrm>
            <a:off x="-13125" y="4742850"/>
            <a:ext cx="240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13100" y="1181925"/>
            <a:ext cx="7717500" cy="34428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Hind Madurai Light"/>
              <a:buAutoNum type="alphaLcPeriod"/>
              <a:defRPr/>
            </a:lvl2pPr>
            <a:lvl3pPr marL="1371600" lvl="2" indent="-304800">
              <a:spcBef>
                <a:spcPts val="0"/>
              </a:spcBef>
              <a:spcAft>
                <a:spcPts val="0"/>
              </a:spcAft>
              <a:buClr>
                <a:srgbClr val="434343"/>
              </a:buClr>
              <a:buSzPts val="1200"/>
              <a:buFont typeface="Hind Madurai Light"/>
              <a:buAutoNum type="romanLcPeriod"/>
              <a:defRPr/>
            </a:lvl3pPr>
            <a:lvl4pPr marL="1828800" lvl="3" indent="-304800">
              <a:spcBef>
                <a:spcPts val="0"/>
              </a:spcBef>
              <a:spcAft>
                <a:spcPts val="0"/>
              </a:spcAft>
              <a:buClr>
                <a:srgbClr val="434343"/>
              </a:buClr>
              <a:buSzPts val="1200"/>
              <a:buFont typeface="Hind Madurai Light"/>
              <a:buAutoNum type="arabicPeriod"/>
              <a:defRPr/>
            </a:lvl4pPr>
            <a:lvl5pPr marL="2286000" lvl="4" indent="-304800">
              <a:spcBef>
                <a:spcPts val="0"/>
              </a:spcBef>
              <a:spcAft>
                <a:spcPts val="0"/>
              </a:spcAft>
              <a:buClr>
                <a:srgbClr val="434343"/>
              </a:buClr>
              <a:buSzPts val="1200"/>
              <a:buFont typeface="Hind Madurai Light"/>
              <a:buAutoNum type="alphaLcPeriod"/>
              <a:defRPr/>
            </a:lvl5pPr>
            <a:lvl6pPr marL="2743200" lvl="5" indent="-304800">
              <a:spcBef>
                <a:spcPts val="0"/>
              </a:spcBef>
              <a:spcAft>
                <a:spcPts val="0"/>
              </a:spcAft>
              <a:buClr>
                <a:srgbClr val="434343"/>
              </a:buClr>
              <a:buSzPts val="1200"/>
              <a:buFont typeface="Hind Madurai Light"/>
              <a:buAutoNum type="romanLcPeriod"/>
              <a:defRPr/>
            </a:lvl6pPr>
            <a:lvl7pPr marL="3200400" lvl="6" indent="-304800">
              <a:spcBef>
                <a:spcPts val="0"/>
              </a:spcBef>
              <a:spcAft>
                <a:spcPts val="0"/>
              </a:spcAft>
              <a:buClr>
                <a:srgbClr val="434343"/>
              </a:buClr>
              <a:buSzPts val="1200"/>
              <a:buFont typeface="Hind Madurai Light"/>
              <a:buAutoNum type="arabicPeriod"/>
              <a:defRPr/>
            </a:lvl7pPr>
            <a:lvl8pPr marL="3657600" lvl="7" indent="-304800">
              <a:spcBef>
                <a:spcPts val="0"/>
              </a:spcBef>
              <a:spcAft>
                <a:spcPts val="0"/>
              </a:spcAft>
              <a:buClr>
                <a:srgbClr val="434343"/>
              </a:buClr>
              <a:buSzPts val="1200"/>
              <a:buFont typeface="Hind Madurai Light"/>
              <a:buAutoNum type="alphaLcPeriod"/>
              <a:defRPr/>
            </a:lvl8pPr>
            <a:lvl9pPr marL="4114800" lvl="8" indent="-304800">
              <a:spcBef>
                <a:spcPts val="0"/>
              </a:spcBef>
              <a:spcAft>
                <a:spcPts val="0"/>
              </a:spcAft>
              <a:buClr>
                <a:srgbClr val="434343"/>
              </a:buClr>
              <a:buSzPts val="1200"/>
              <a:buFont typeface="Hind Madurai Light"/>
              <a:buAutoNum type="romanLcPeriod"/>
              <a:defRPr/>
            </a:lvl9pPr>
          </a:lstStyle>
          <a:p>
            <a:endParaRPr/>
          </a:p>
        </p:txBody>
      </p:sp>
      <p:cxnSp>
        <p:nvCxnSpPr>
          <p:cNvPr id="20" name="Google Shape;20;p4"/>
          <p:cNvCxnSpPr/>
          <p:nvPr/>
        </p:nvCxnSpPr>
        <p:spPr>
          <a:xfrm>
            <a:off x="-13125" y="4742850"/>
            <a:ext cx="240000" cy="0"/>
          </a:xfrm>
          <a:prstGeom prst="straightConnector1">
            <a:avLst/>
          </a:prstGeom>
          <a:noFill/>
          <a:ln w="19050" cap="flat" cmpd="sng">
            <a:solidFill>
              <a:schemeClr val="dk1"/>
            </a:solidFill>
            <a:prstDash val="solid"/>
            <a:round/>
            <a:headEnd type="none" w="med" len="med"/>
            <a:tailEnd type="none" w="med" len="med"/>
          </a:ln>
        </p:spPr>
      </p:cxnSp>
      <p:sp>
        <p:nvSpPr>
          <p:cNvPr id="21" name="Google Shape;21;p4"/>
          <p:cNvSpPr txBox="1">
            <a:spLocks noGrp="1"/>
          </p:cNvSpPr>
          <p:nvPr>
            <p:ph type="sldNum" idx="12"/>
          </p:nvPr>
        </p:nvSpPr>
        <p:spPr>
          <a:xfrm>
            <a:off x="239459" y="4637701"/>
            <a:ext cx="237600" cy="210300"/>
          </a:xfrm>
          <a:prstGeom prst="rect">
            <a:avLst/>
          </a:prstGeom>
          <a:noFill/>
          <a:ln>
            <a:noFill/>
          </a:ln>
        </p:spPr>
        <p:txBody>
          <a:bodyPr spcFirstLastPara="1" wrap="square" lIns="0" tIns="91425" rIns="0" bIns="91425" anchor="ctr" anchorCtr="0">
            <a:noAutofit/>
          </a:bodyPr>
          <a:lstStyle>
            <a:lvl1pPr lvl="0" algn="ctr" rtl="0">
              <a:buNone/>
              <a:defRPr sz="1200">
                <a:solidFill>
                  <a:schemeClr val="dk1"/>
                </a:solidFill>
                <a:latin typeface="Exo Medium"/>
                <a:ea typeface="Exo Medium"/>
                <a:cs typeface="Exo Medium"/>
                <a:sym typeface="Exo Medium"/>
              </a:defRPr>
            </a:lvl1pPr>
            <a:lvl2pPr lvl="1" algn="ctr" rtl="0">
              <a:buNone/>
              <a:defRPr sz="1200">
                <a:solidFill>
                  <a:schemeClr val="dk1"/>
                </a:solidFill>
                <a:latin typeface="Exo Medium"/>
                <a:ea typeface="Exo Medium"/>
                <a:cs typeface="Exo Medium"/>
                <a:sym typeface="Exo Medium"/>
              </a:defRPr>
            </a:lvl2pPr>
            <a:lvl3pPr lvl="2" algn="ctr" rtl="0">
              <a:buNone/>
              <a:defRPr sz="1200">
                <a:solidFill>
                  <a:schemeClr val="dk1"/>
                </a:solidFill>
                <a:latin typeface="Exo Medium"/>
                <a:ea typeface="Exo Medium"/>
                <a:cs typeface="Exo Medium"/>
                <a:sym typeface="Exo Medium"/>
              </a:defRPr>
            </a:lvl3pPr>
            <a:lvl4pPr lvl="3" algn="ctr" rtl="0">
              <a:buNone/>
              <a:defRPr sz="1200">
                <a:solidFill>
                  <a:schemeClr val="dk1"/>
                </a:solidFill>
                <a:latin typeface="Exo Medium"/>
                <a:ea typeface="Exo Medium"/>
                <a:cs typeface="Exo Medium"/>
                <a:sym typeface="Exo Medium"/>
              </a:defRPr>
            </a:lvl4pPr>
            <a:lvl5pPr lvl="4" algn="ctr" rtl="0">
              <a:buNone/>
              <a:defRPr sz="1200">
                <a:solidFill>
                  <a:schemeClr val="dk1"/>
                </a:solidFill>
                <a:latin typeface="Exo Medium"/>
                <a:ea typeface="Exo Medium"/>
                <a:cs typeface="Exo Medium"/>
                <a:sym typeface="Exo Medium"/>
              </a:defRPr>
            </a:lvl5pPr>
            <a:lvl6pPr lvl="5" algn="ctr" rtl="0">
              <a:buNone/>
              <a:defRPr sz="1200">
                <a:solidFill>
                  <a:schemeClr val="dk1"/>
                </a:solidFill>
                <a:latin typeface="Exo Medium"/>
                <a:ea typeface="Exo Medium"/>
                <a:cs typeface="Exo Medium"/>
                <a:sym typeface="Exo Medium"/>
              </a:defRPr>
            </a:lvl6pPr>
            <a:lvl7pPr lvl="6" algn="ctr" rtl="0">
              <a:buNone/>
              <a:defRPr sz="1200">
                <a:solidFill>
                  <a:schemeClr val="dk1"/>
                </a:solidFill>
                <a:latin typeface="Exo Medium"/>
                <a:ea typeface="Exo Medium"/>
                <a:cs typeface="Exo Medium"/>
                <a:sym typeface="Exo Medium"/>
              </a:defRPr>
            </a:lvl7pPr>
            <a:lvl8pPr lvl="7" algn="ctr" rtl="0">
              <a:buNone/>
              <a:defRPr sz="1200">
                <a:solidFill>
                  <a:schemeClr val="dk1"/>
                </a:solidFill>
                <a:latin typeface="Exo Medium"/>
                <a:ea typeface="Exo Medium"/>
                <a:cs typeface="Exo Medium"/>
                <a:sym typeface="Exo Medium"/>
              </a:defRPr>
            </a:lvl8pPr>
            <a:lvl9pPr lvl="8" algn="ctr" rtl="0">
              <a:buNone/>
              <a:defRPr sz="1200">
                <a:solidFill>
                  <a:schemeClr val="dk1"/>
                </a:solidFill>
                <a:latin typeface="Exo Medium"/>
                <a:ea typeface="Exo Medium"/>
                <a:cs typeface="Exo Medium"/>
                <a:sym typeface="Exo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948600" y="1423500"/>
            <a:ext cx="3426300" cy="299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AutoNum type="arabicPeriod"/>
              <a:defRPr/>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45" name="Google Shape;45;p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46" name="Google Shape;46;p9"/>
          <p:cNvSpPr txBox="1">
            <a:spLocks noGrp="1"/>
          </p:cNvSpPr>
          <p:nvPr>
            <p:ph type="sldNum" idx="12"/>
          </p:nvPr>
        </p:nvSpPr>
        <p:spPr>
          <a:xfrm>
            <a:off x="239459" y="4637701"/>
            <a:ext cx="237600" cy="210300"/>
          </a:xfrm>
          <a:prstGeom prst="rect">
            <a:avLst/>
          </a:prstGeom>
          <a:noFill/>
          <a:ln>
            <a:noFill/>
          </a:ln>
        </p:spPr>
        <p:txBody>
          <a:bodyPr spcFirstLastPara="1" wrap="square" lIns="0" tIns="91425" rIns="0" bIns="91425" anchor="ctr" anchorCtr="0">
            <a:noAutofit/>
          </a:bodyPr>
          <a:lstStyle>
            <a:lvl1pPr lvl="0" algn="ctr" rtl="0">
              <a:buNone/>
              <a:defRPr sz="1200">
                <a:solidFill>
                  <a:schemeClr val="dk1"/>
                </a:solidFill>
                <a:latin typeface="Exo Medium"/>
                <a:ea typeface="Exo Medium"/>
                <a:cs typeface="Exo Medium"/>
                <a:sym typeface="Exo Medium"/>
              </a:defRPr>
            </a:lvl1pPr>
            <a:lvl2pPr lvl="1" algn="ctr" rtl="0">
              <a:buNone/>
              <a:defRPr sz="1200">
                <a:solidFill>
                  <a:schemeClr val="dk1"/>
                </a:solidFill>
                <a:latin typeface="Exo Medium"/>
                <a:ea typeface="Exo Medium"/>
                <a:cs typeface="Exo Medium"/>
                <a:sym typeface="Exo Medium"/>
              </a:defRPr>
            </a:lvl2pPr>
            <a:lvl3pPr lvl="2" algn="ctr" rtl="0">
              <a:buNone/>
              <a:defRPr sz="1200">
                <a:solidFill>
                  <a:schemeClr val="dk1"/>
                </a:solidFill>
                <a:latin typeface="Exo Medium"/>
                <a:ea typeface="Exo Medium"/>
                <a:cs typeface="Exo Medium"/>
                <a:sym typeface="Exo Medium"/>
              </a:defRPr>
            </a:lvl3pPr>
            <a:lvl4pPr lvl="3" algn="ctr" rtl="0">
              <a:buNone/>
              <a:defRPr sz="1200">
                <a:solidFill>
                  <a:schemeClr val="dk1"/>
                </a:solidFill>
                <a:latin typeface="Exo Medium"/>
                <a:ea typeface="Exo Medium"/>
                <a:cs typeface="Exo Medium"/>
                <a:sym typeface="Exo Medium"/>
              </a:defRPr>
            </a:lvl4pPr>
            <a:lvl5pPr lvl="4" algn="ctr" rtl="0">
              <a:buNone/>
              <a:defRPr sz="1200">
                <a:solidFill>
                  <a:schemeClr val="dk1"/>
                </a:solidFill>
                <a:latin typeface="Exo Medium"/>
                <a:ea typeface="Exo Medium"/>
                <a:cs typeface="Exo Medium"/>
                <a:sym typeface="Exo Medium"/>
              </a:defRPr>
            </a:lvl5pPr>
            <a:lvl6pPr lvl="5" algn="ctr" rtl="0">
              <a:buNone/>
              <a:defRPr sz="1200">
                <a:solidFill>
                  <a:schemeClr val="dk1"/>
                </a:solidFill>
                <a:latin typeface="Exo Medium"/>
                <a:ea typeface="Exo Medium"/>
                <a:cs typeface="Exo Medium"/>
                <a:sym typeface="Exo Medium"/>
              </a:defRPr>
            </a:lvl6pPr>
            <a:lvl7pPr lvl="6" algn="ctr" rtl="0">
              <a:buNone/>
              <a:defRPr sz="1200">
                <a:solidFill>
                  <a:schemeClr val="dk1"/>
                </a:solidFill>
                <a:latin typeface="Exo Medium"/>
                <a:ea typeface="Exo Medium"/>
                <a:cs typeface="Exo Medium"/>
                <a:sym typeface="Exo Medium"/>
              </a:defRPr>
            </a:lvl7pPr>
            <a:lvl8pPr lvl="7" algn="ctr" rtl="0">
              <a:buNone/>
              <a:defRPr sz="1200">
                <a:solidFill>
                  <a:schemeClr val="dk1"/>
                </a:solidFill>
                <a:latin typeface="Exo Medium"/>
                <a:ea typeface="Exo Medium"/>
                <a:cs typeface="Exo Medium"/>
                <a:sym typeface="Exo Medium"/>
              </a:defRPr>
            </a:lvl8pPr>
            <a:lvl9pPr lvl="8" algn="ctr" rtl="0">
              <a:buNone/>
              <a:defRPr sz="1200">
                <a:solidFill>
                  <a:schemeClr val="dk1"/>
                </a:solidFill>
                <a:latin typeface="Exo Medium"/>
                <a:ea typeface="Exo Medium"/>
                <a:cs typeface="Exo Medium"/>
                <a:sym typeface="Exo Medium"/>
              </a:defRPr>
            </a:lvl9pPr>
          </a:lstStyle>
          <a:p>
            <a:pPr marL="0" lvl="0" indent="0" algn="ctr" rtl="0">
              <a:spcBef>
                <a:spcPts val="0"/>
              </a:spcBef>
              <a:spcAft>
                <a:spcPts val="0"/>
              </a:spcAft>
              <a:buNone/>
            </a:pPr>
            <a:fld id="{00000000-1234-1234-1234-123412341234}" type="slidenum">
              <a:rPr lang="en"/>
              <a:t>‹#›</a:t>
            </a:fld>
            <a:endParaRPr/>
          </a:p>
        </p:txBody>
      </p:sp>
      <p:cxnSp>
        <p:nvCxnSpPr>
          <p:cNvPr id="47" name="Google Shape;47;p9"/>
          <p:cNvCxnSpPr/>
          <p:nvPr/>
        </p:nvCxnSpPr>
        <p:spPr>
          <a:xfrm>
            <a:off x="-13125" y="4742850"/>
            <a:ext cx="240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txBox="1">
            <a:spLocks noGrp="1"/>
          </p:cNvSpPr>
          <p:nvPr>
            <p:ph type="title" hasCustomPrompt="1"/>
          </p:nvPr>
        </p:nvSpPr>
        <p:spPr>
          <a:xfrm>
            <a:off x="3997325" y="1197250"/>
            <a:ext cx="628500" cy="6285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60" name="Google Shape;60;p13"/>
          <p:cNvSpPr txBox="1">
            <a:spLocks noGrp="1"/>
          </p:cNvSpPr>
          <p:nvPr>
            <p:ph type="subTitle" idx="1"/>
          </p:nvPr>
        </p:nvSpPr>
        <p:spPr>
          <a:xfrm>
            <a:off x="2849825" y="1867900"/>
            <a:ext cx="2923500" cy="33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atin typeface="Exo"/>
                <a:ea typeface="Exo"/>
                <a:cs typeface="Exo"/>
                <a:sym typeface="Exo"/>
              </a:defRPr>
            </a:lvl1pPr>
            <a:lvl2pPr lvl="1" algn="ctr" rtl="0">
              <a:spcBef>
                <a:spcPts val="0"/>
              </a:spcBef>
              <a:spcAft>
                <a:spcPts val="0"/>
              </a:spcAft>
              <a:buNone/>
              <a:defRPr b="1">
                <a:latin typeface="Exo"/>
                <a:ea typeface="Exo"/>
                <a:cs typeface="Exo"/>
                <a:sym typeface="Exo"/>
              </a:defRPr>
            </a:lvl2pPr>
            <a:lvl3pPr lvl="2" algn="ctr" rtl="0">
              <a:spcBef>
                <a:spcPts val="0"/>
              </a:spcBef>
              <a:spcAft>
                <a:spcPts val="0"/>
              </a:spcAft>
              <a:buNone/>
              <a:defRPr b="1">
                <a:latin typeface="Exo"/>
                <a:ea typeface="Exo"/>
                <a:cs typeface="Exo"/>
                <a:sym typeface="Exo"/>
              </a:defRPr>
            </a:lvl3pPr>
            <a:lvl4pPr lvl="3" algn="ctr" rtl="0">
              <a:spcBef>
                <a:spcPts val="0"/>
              </a:spcBef>
              <a:spcAft>
                <a:spcPts val="0"/>
              </a:spcAft>
              <a:buNone/>
              <a:defRPr b="1">
                <a:latin typeface="Exo"/>
                <a:ea typeface="Exo"/>
                <a:cs typeface="Exo"/>
                <a:sym typeface="Exo"/>
              </a:defRPr>
            </a:lvl4pPr>
            <a:lvl5pPr lvl="4" algn="ctr" rtl="0">
              <a:spcBef>
                <a:spcPts val="0"/>
              </a:spcBef>
              <a:spcAft>
                <a:spcPts val="0"/>
              </a:spcAft>
              <a:buNone/>
              <a:defRPr b="1">
                <a:latin typeface="Exo"/>
                <a:ea typeface="Exo"/>
                <a:cs typeface="Exo"/>
                <a:sym typeface="Exo"/>
              </a:defRPr>
            </a:lvl5pPr>
            <a:lvl6pPr lvl="5" algn="ctr" rtl="0">
              <a:spcBef>
                <a:spcPts val="0"/>
              </a:spcBef>
              <a:spcAft>
                <a:spcPts val="0"/>
              </a:spcAft>
              <a:buNone/>
              <a:defRPr b="1">
                <a:latin typeface="Exo"/>
                <a:ea typeface="Exo"/>
                <a:cs typeface="Exo"/>
                <a:sym typeface="Exo"/>
              </a:defRPr>
            </a:lvl6pPr>
            <a:lvl7pPr lvl="6" algn="ctr" rtl="0">
              <a:spcBef>
                <a:spcPts val="0"/>
              </a:spcBef>
              <a:spcAft>
                <a:spcPts val="0"/>
              </a:spcAft>
              <a:buNone/>
              <a:defRPr b="1">
                <a:latin typeface="Exo"/>
                <a:ea typeface="Exo"/>
                <a:cs typeface="Exo"/>
                <a:sym typeface="Exo"/>
              </a:defRPr>
            </a:lvl7pPr>
            <a:lvl8pPr lvl="7" algn="ctr" rtl="0">
              <a:spcBef>
                <a:spcPts val="0"/>
              </a:spcBef>
              <a:spcAft>
                <a:spcPts val="0"/>
              </a:spcAft>
              <a:buNone/>
              <a:defRPr b="1">
                <a:latin typeface="Exo"/>
                <a:ea typeface="Exo"/>
                <a:cs typeface="Exo"/>
                <a:sym typeface="Exo"/>
              </a:defRPr>
            </a:lvl8pPr>
            <a:lvl9pPr lvl="8" algn="ctr" rtl="0">
              <a:spcBef>
                <a:spcPts val="0"/>
              </a:spcBef>
              <a:spcAft>
                <a:spcPts val="0"/>
              </a:spcAft>
              <a:buNone/>
              <a:defRPr b="1">
                <a:latin typeface="Exo"/>
                <a:ea typeface="Exo"/>
                <a:cs typeface="Exo"/>
                <a:sym typeface="Exo"/>
              </a:defRPr>
            </a:lvl9pPr>
          </a:lstStyle>
          <a:p>
            <a:endParaRPr/>
          </a:p>
        </p:txBody>
      </p:sp>
      <p:sp>
        <p:nvSpPr>
          <p:cNvPr id="61" name="Google Shape;61;p13"/>
          <p:cNvSpPr txBox="1">
            <a:spLocks noGrp="1"/>
          </p:cNvSpPr>
          <p:nvPr>
            <p:ph type="subTitle" idx="2"/>
          </p:nvPr>
        </p:nvSpPr>
        <p:spPr>
          <a:xfrm>
            <a:off x="3028025" y="2124100"/>
            <a:ext cx="25671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62" name="Google Shape;62;p13"/>
          <p:cNvSpPr txBox="1">
            <a:spLocks noGrp="1"/>
          </p:cNvSpPr>
          <p:nvPr>
            <p:ph type="title" idx="3" hasCustomPrompt="1"/>
          </p:nvPr>
        </p:nvSpPr>
        <p:spPr>
          <a:xfrm>
            <a:off x="7092875" y="1197250"/>
            <a:ext cx="628500" cy="6285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63" name="Google Shape;63;p13"/>
          <p:cNvSpPr txBox="1">
            <a:spLocks noGrp="1"/>
          </p:cNvSpPr>
          <p:nvPr>
            <p:ph type="subTitle" idx="4"/>
          </p:nvPr>
        </p:nvSpPr>
        <p:spPr>
          <a:xfrm>
            <a:off x="6016025" y="1867900"/>
            <a:ext cx="2782200" cy="33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atin typeface="Exo"/>
                <a:ea typeface="Exo"/>
                <a:cs typeface="Exo"/>
                <a:sym typeface="Exo"/>
              </a:defRPr>
            </a:lvl1pPr>
            <a:lvl2pPr lvl="1" algn="ctr" rtl="0">
              <a:spcBef>
                <a:spcPts val="0"/>
              </a:spcBef>
              <a:spcAft>
                <a:spcPts val="0"/>
              </a:spcAft>
              <a:buNone/>
              <a:defRPr b="1">
                <a:latin typeface="Exo"/>
                <a:ea typeface="Exo"/>
                <a:cs typeface="Exo"/>
                <a:sym typeface="Exo"/>
              </a:defRPr>
            </a:lvl2pPr>
            <a:lvl3pPr lvl="2" algn="ctr" rtl="0">
              <a:spcBef>
                <a:spcPts val="0"/>
              </a:spcBef>
              <a:spcAft>
                <a:spcPts val="0"/>
              </a:spcAft>
              <a:buNone/>
              <a:defRPr b="1">
                <a:latin typeface="Exo"/>
                <a:ea typeface="Exo"/>
                <a:cs typeface="Exo"/>
                <a:sym typeface="Exo"/>
              </a:defRPr>
            </a:lvl3pPr>
            <a:lvl4pPr lvl="3" algn="ctr" rtl="0">
              <a:spcBef>
                <a:spcPts val="0"/>
              </a:spcBef>
              <a:spcAft>
                <a:spcPts val="0"/>
              </a:spcAft>
              <a:buNone/>
              <a:defRPr b="1">
                <a:latin typeface="Exo"/>
                <a:ea typeface="Exo"/>
                <a:cs typeface="Exo"/>
                <a:sym typeface="Exo"/>
              </a:defRPr>
            </a:lvl4pPr>
            <a:lvl5pPr lvl="4" algn="ctr" rtl="0">
              <a:spcBef>
                <a:spcPts val="0"/>
              </a:spcBef>
              <a:spcAft>
                <a:spcPts val="0"/>
              </a:spcAft>
              <a:buNone/>
              <a:defRPr b="1">
                <a:latin typeface="Exo"/>
                <a:ea typeface="Exo"/>
                <a:cs typeface="Exo"/>
                <a:sym typeface="Exo"/>
              </a:defRPr>
            </a:lvl5pPr>
            <a:lvl6pPr lvl="5" algn="ctr" rtl="0">
              <a:spcBef>
                <a:spcPts val="0"/>
              </a:spcBef>
              <a:spcAft>
                <a:spcPts val="0"/>
              </a:spcAft>
              <a:buNone/>
              <a:defRPr b="1">
                <a:latin typeface="Exo"/>
                <a:ea typeface="Exo"/>
                <a:cs typeface="Exo"/>
                <a:sym typeface="Exo"/>
              </a:defRPr>
            </a:lvl6pPr>
            <a:lvl7pPr lvl="6" algn="ctr" rtl="0">
              <a:spcBef>
                <a:spcPts val="0"/>
              </a:spcBef>
              <a:spcAft>
                <a:spcPts val="0"/>
              </a:spcAft>
              <a:buNone/>
              <a:defRPr b="1">
                <a:latin typeface="Exo"/>
                <a:ea typeface="Exo"/>
                <a:cs typeface="Exo"/>
                <a:sym typeface="Exo"/>
              </a:defRPr>
            </a:lvl7pPr>
            <a:lvl8pPr lvl="7" algn="ctr" rtl="0">
              <a:spcBef>
                <a:spcPts val="0"/>
              </a:spcBef>
              <a:spcAft>
                <a:spcPts val="0"/>
              </a:spcAft>
              <a:buNone/>
              <a:defRPr b="1">
                <a:latin typeface="Exo"/>
                <a:ea typeface="Exo"/>
                <a:cs typeface="Exo"/>
                <a:sym typeface="Exo"/>
              </a:defRPr>
            </a:lvl8pPr>
            <a:lvl9pPr lvl="8" algn="ctr" rtl="0">
              <a:spcBef>
                <a:spcPts val="0"/>
              </a:spcBef>
              <a:spcAft>
                <a:spcPts val="0"/>
              </a:spcAft>
              <a:buNone/>
              <a:defRPr b="1">
                <a:latin typeface="Exo"/>
                <a:ea typeface="Exo"/>
                <a:cs typeface="Exo"/>
                <a:sym typeface="Exo"/>
              </a:defRPr>
            </a:lvl9pPr>
          </a:lstStyle>
          <a:p>
            <a:endParaRPr/>
          </a:p>
        </p:txBody>
      </p:sp>
      <p:sp>
        <p:nvSpPr>
          <p:cNvPr id="64" name="Google Shape;64;p13"/>
          <p:cNvSpPr txBox="1">
            <a:spLocks noGrp="1"/>
          </p:cNvSpPr>
          <p:nvPr>
            <p:ph type="subTitle" idx="5"/>
          </p:nvPr>
        </p:nvSpPr>
        <p:spPr>
          <a:xfrm>
            <a:off x="6123575" y="2124100"/>
            <a:ext cx="25671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65" name="Google Shape;65;p13"/>
          <p:cNvSpPr txBox="1">
            <a:spLocks noGrp="1"/>
          </p:cNvSpPr>
          <p:nvPr>
            <p:ph type="title" idx="6" hasCustomPrompt="1"/>
          </p:nvPr>
        </p:nvSpPr>
        <p:spPr>
          <a:xfrm>
            <a:off x="3997325" y="2956225"/>
            <a:ext cx="628500" cy="6285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66" name="Google Shape;66;p13"/>
          <p:cNvSpPr txBox="1">
            <a:spLocks noGrp="1"/>
          </p:cNvSpPr>
          <p:nvPr>
            <p:ph type="subTitle" idx="7"/>
          </p:nvPr>
        </p:nvSpPr>
        <p:spPr>
          <a:xfrm>
            <a:off x="2920475" y="3626875"/>
            <a:ext cx="2782200" cy="33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atin typeface="Exo"/>
                <a:ea typeface="Exo"/>
                <a:cs typeface="Exo"/>
                <a:sym typeface="Exo"/>
              </a:defRPr>
            </a:lvl1pPr>
            <a:lvl2pPr lvl="1" algn="ctr" rtl="0">
              <a:spcBef>
                <a:spcPts val="0"/>
              </a:spcBef>
              <a:spcAft>
                <a:spcPts val="0"/>
              </a:spcAft>
              <a:buNone/>
              <a:defRPr b="1">
                <a:latin typeface="Exo"/>
                <a:ea typeface="Exo"/>
                <a:cs typeface="Exo"/>
                <a:sym typeface="Exo"/>
              </a:defRPr>
            </a:lvl2pPr>
            <a:lvl3pPr lvl="2" algn="ctr" rtl="0">
              <a:spcBef>
                <a:spcPts val="0"/>
              </a:spcBef>
              <a:spcAft>
                <a:spcPts val="0"/>
              </a:spcAft>
              <a:buNone/>
              <a:defRPr b="1">
                <a:latin typeface="Exo"/>
                <a:ea typeface="Exo"/>
                <a:cs typeface="Exo"/>
                <a:sym typeface="Exo"/>
              </a:defRPr>
            </a:lvl3pPr>
            <a:lvl4pPr lvl="3" algn="ctr" rtl="0">
              <a:spcBef>
                <a:spcPts val="0"/>
              </a:spcBef>
              <a:spcAft>
                <a:spcPts val="0"/>
              </a:spcAft>
              <a:buNone/>
              <a:defRPr b="1">
                <a:latin typeface="Exo"/>
                <a:ea typeface="Exo"/>
                <a:cs typeface="Exo"/>
                <a:sym typeface="Exo"/>
              </a:defRPr>
            </a:lvl4pPr>
            <a:lvl5pPr lvl="4" algn="ctr" rtl="0">
              <a:spcBef>
                <a:spcPts val="0"/>
              </a:spcBef>
              <a:spcAft>
                <a:spcPts val="0"/>
              </a:spcAft>
              <a:buNone/>
              <a:defRPr b="1">
                <a:latin typeface="Exo"/>
                <a:ea typeface="Exo"/>
                <a:cs typeface="Exo"/>
                <a:sym typeface="Exo"/>
              </a:defRPr>
            </a:lvl5pPr>
            <a:lvl6pPr lvl="5" algn="ctr" rtl="0">
              <a:spcBef>
                <a:spcPts val="0"/>
              </a:spcBef>
              <a:spcAft>
                <a:spcPts val="0"/>
              </a:spcAft>
              <a:buNone/>
              <a:defRPr b="1">
                <a:latin typeface="Exo"/>
                <a:ea typeface="Exo"/>
                <a:cs typeface="Exo"/>
                <a:sym typeface="Exo"/>
              </a:defRPr>
            </a:lvl6pPr>
            <a:lvl7pPr lvl="6" algn="ctr" rtl="0">
              <a:spcBef>
                <a:spcPts val="0"/>
              </a:spcBef>
              <a:spcAft>
                <a:spcPts val="0"/>
              </a:spcAft>
              <a:buNone/>
              <a:defRPr b="1">
                <a:latin typeface="Exo"/>
                <a:ea typeface="Exo"/>
                <a:cs typeface="Exo"/>
                <a:sym typeface="Exo"/>
              </a:defRPr>
            </a:lvl7pPr>
            <a:lvl8pPr lvl="7" algn="ctr" rtl="0">
              <a:spcBef>
                <a:spcPts val="0"/>
              </a:spcBef>
              <a:spcAft>
                <a:spcPts val="0"/>
              </a:spcAft>
              <a:buNone/>
              <a:defRPr b="1">
                <a:latin typeface="Exo"/>
                <a:ea typeface="Exo"/>
                <a:cs typeface="Exo"/>
                <a:sym typeface="Exo"/>
              </a:defRPr>
            </a:lvl8pPr>
            <a:lvl9pPr lvl="8" algn="ctr" rtl="0">
              <a:spcBef>
                <a:spcPts val="0"/>
              </a:spcBef>
              <a:spcAft>
                <a:spcPts val="0"/>
              </a:spcAft>
              <a:buNone/>
              <a:defRPr b="1">
                <a:latin typeface="Exo"/>
                <a:ea typeface="Exo"/>
                <a:cs typeface="Exo"/>
                <a:sym typeface="Exo"/>
              </a:defRPr>
            </a:lvl9pPr>
          </a:lstStyle>
          <a:p>
            <a:endParaRPr/>
          </a:p>
        </p:txBody>
      </p:sp>
      <p:sp>
        <p:nvSpPr>
          <p:cNvPr id="67" name="Google Shape;67;p13"/>
          <p:cNvSpPr txBox="1">
            <a:spLocks noGrp="1"/>
          </p:cNvSpPr>
          <p:nvPr>
            <p:ph type="subTitle" idx="8"/>
          </p:nvPr>
        </p:nvSpPr>
        <p:spPr>
          <a:xfrm>
            <a:off x="3028025" y="3883075"/>
            <a:ext cx="2567100" cy="723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8" name="Google Shape;68;p13"/>
          <p:cNvSpPr txBox="1">
            <a:spLocks noGrp="1"/>
          </p:cNvSpPr>
          <p:nvPr>
            <p:ph type="title" idx="9" hasCustomPrompt="1"/>
          </p:nvPr>
        </p:nvSpPr>
        <p:spPr>
          <a:xfrm>
            <a:off x="7092875" y="2956225"/>
            <a:ext cx="628500" cy="6285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R="0"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69" name="Google Shape;69;p13"/>
          <p:cNvSpPr txBox="1">
            <a:spLocks noGrp="1"/>
          </p:cNvSpPr>
          <p:nvPr>
            <p:ph type="subTitle" idx="13"/>
          </p:nvPr>
        </p:nvSpPr>
        <p:spPr>
          <a:xfrm>
            <a:off x="6016025" y="3626875"/>
            <a:ext cx="2782200" cy="33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atin typeface="Exo"/>
                <a:ea typeface="Exo"/>
                <a:cs typeface="Exo"/>
                <a:sym typeface="Exo"/>
              </a:defRPr>
            </a:lvl1pPr>
            <a:lvl2pPr lvl="1" algn="ctr" rtl="0">
              <a:spcBef>
                <a:spcPts val="0"/>
              </a:spcBef>
              <a:spcAft>
                <a:spcPts val="0"/>
              </a:spcAft>
              <a:buNone/>
              <a:defRPr b="1">
                <a:latin typeface="Exo"/>
                <a:ea typeface="Exo"/>
                <a:cs typeface="Exo"/>
                <a:sym typeface="Exo"/>
              </a:defRPr>
            </a:lvl2pPr>
            <a:lvl3pPr lvl="2" algn="ctr" rtl="0">
              <a:spcBef>
                <a:spcPts val="0"/>
              </a:spcBef>
              <a:spcAft>
                <a:spcPts val="0"/>
              </a:spcAft>
              <a:buNone/>
              <a:defRPr b="1">
                <a:latin typeface="Exo"/>
                <a:ea typeface="Exo"/>
                <a:cs typeface="Exo"/>
                <a:sym typeface="Exo"/>
              </a:defRPr>
            </a:lvl3pPr>
            <a:lvl4pPr lvl="3" algn="ctr" rtl="0">
              <a:spcBef>
                <a:spcPts val="0"/>
              </a:spcBef>
              <a:spcAft>
                <a:spcPts val="0"/>
              </a:spcAft>
              <a:buNone/>
              <a:defRPr b="1">
                <a:latin typeface="Exo"/>
                <a:ea typeface="Exo"/>
                <a:cs typeface="Exo"/>
                <a:sym typeface="Exo"/>
              </a:defRPr>
            </a:lvl4pPr>
            <a:lvl5pPr lvl="4" algn="ctr" rtl="0">
              <a:spcBef>
                <a:spcPts val="0"/>
              </a:spcBef>
              <a:spcAft>
                <a:spcPts val="0"/>
              </a:spcAft>
              <a:buNone/>
              <a:defRPr b="1">
                <a:latin typeface="Exo"/>
                <a:ea typeface="Exo"/>
                <a:cs typeface="Exo"/>
                <a:sym typeface="Exo"/>
              </a:defRPr>
            </a:lvl5pPr>
            <a:lvl6pPr lvl="5" algn="ctr" rtl="0">
              <a:spcBef>
                <a:spcPts val="0"/>
              </a:spcBef>
              <a:spcAft>
                <a:spcPts val="0"/>
              </a:spcAft>
              <a:buNone/>
              <a:defRPr b="1">
                <a:latin typeface="Exo"/>
                <a:ea typeface="Exo"/>
                <a:cs typeface="Exo"/>
                <a:sym typeface="Exo"/>
              </a:defRPr>
            </a:lvl6pPr>
            <a:lvl7pPr lvl="6" algn="ctr" rtl="0">
              <a:spcBef>
                <a:spcPts val="0"/>
              </a:spcBef>
              <a:spcAft>
                <a:spcPts val="0"/>
              </a:spcAft>
              <a:buNone/>
              <a:defRPr b="1">
                <a:latin typeface="Exo"/>
                <a:ea typeface="Exo"/>
                <a:cs typeface="Exo"/>
                <a:sym typeface="Exo"/>
              </a:defRPr>
            </a:lvl7pPr>
            <a:lvl8pPr lvl="7" algn="ctr" rtl="0">
              <a:spcBef>
                <a:spcPts val="0"/>
              </a:spcBef>
              <a:spcAft>
                <a:spcPts val="0"/>
              </a:spcAft>
              <a:buNone/>
              <a:defRPr b="1">
                <a:latin typeface="Exo"/>
                <a:ea typeface="Exo"/>
                <a:cs typeface="Exo"/>
                <a:sym typeface="Exo"/>
              </a:defRPr>
            </a:lvl8pPr>
            <a:lvl9pPr lvl="8" algn="ctr" rtl="0">
              <a:spcBef>
                <a:spcPts val="0"/>
              </a:spcBef>
              <a:spcAft>
                <a:spcPts val="0"/>
              </a:spcAft>
              <a:buNone/>
              <a:defRPr b="1">
                <a:latin typeface="Exo"/>
                <a:ea typeface="Exo"/>
                <a:cs typeface="Exo"/>
                <a:sym typeface="Exo"/>
              </a:defRPr>
            </a:lvl9pPr>
          </a:lstStyle>
          <a:p>
            <a:endParaRPr/>
          </a:p>
        </p:txBody>
      </p:sp>
      <p:sp>
        <p:nvSpPr>
          <p:cNvPr id="70" name="Google Shape;70;p13"/>
          <p:cNvSpPr txBox="1">
            <a:spLocks noGrp="1"/>
          </p:cNvSpPr>
          <p:nvPr>
            <p:ph type="subTitle" idx="14"/>
          </p:nvPr>
        </p:nvSpPr>
        <p:spPr>
          <a:xfrm>
            <a:off x="6123575" y="3883075"/>
            <a:ext cx="25671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71" name="Google Shape;71;p13"/>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2" name="Google Shape;72;p13"/>
          <p:cNvSpPr txBox="1">
            <a:spLocks noGrp="1"/>
          </p:cNvSpPr>
          <p:nvPr>
            <p:ph type="sldNum" idx="12"/>
          </p:nvPr>
        </p:nvSpPr>
        <p:spPr>
          <a:xfrm>
            <a:off x="239459" y="4637701"/>
            <a:ext cx="237600" cy="210300"/>
          </a:xfrm>
          <a:prstGeom prst="rect">
            <a:avLst/>
          </a:prstGeom>
          <a:noFill/>
          <a:ln>
            <a:noFill/>
          </a:ln>
        </p:spPr>
        <p:txBody>
          <a:bodyPr spcFirstLastPara="1" wrap="square" lIns="0" tIns="91425" rIns="0" bIns="91425" anchor="ctr" anchorCtr="0">
            <a:noAutofit/>
          </a:bodyPr>
          <a:lstStyle>
            <a:lvl1pPr lvl="0" algn="ctr" rtl="0">
              <a:buNone/>
              <a:defRPr sz="1200">
                <a:solidFill>
                  <a:schemeClr val="dk1"/>
                </a:solidFill>
                <a:latin typeface="Exo Medium"/>
                <a:ea typeface="Exo Medium"/>
                <a:cs typeface="Exo Medium"/>
                <a:sym typeface="Exo Medium"/>
              </a:defRPr>
            </a:lvl1pPr>
            <a:lvl2pPr lvl="1" algn="ctr" rtl="0">
              <a:buNone/>
              <a:defRPr sz="1200">
                <a:solidFill>
                  <a:schemeClr val="dk1"/>
                </a:solidFill>
                <a:latin typeface="Exo Medium"/>
                <a:ea typeface="Exo Medium"/>
                <a:cs typeface="Exo Medium"/>
                <a:sym typeface="Exo Medium"/>
              </a:defRPr>
            </a:lvl2pPr>
            <a:lvl3pPr lvl="2" algn="ctr" rtl="0">
              <a:buNone/>
              <a:defRPr sz="1200">
                <a:solidFill>
                  <a:schemeClr val="dk1"/>
                </a:solidFill>
                <a:latin typeface="Exo Medium"/>
                <a:ea typeface="Exo Medium"/>
                <a:cs typeface="Exo Medium"/>
                <a:sym typeface="Exo Medium"/>
              </a:defRPr>
            </a:lvl3pPr>
            <a:lvl4pPr lvl="3" algn="ctr" rtl="0">
              <a:buNone/>
              <a:defRPr sz="1200">
                <a:solidFill>
                  <a:schemeClr val="dk1"/>
                </a:solidFill>
                <a:latin typeface="Exo Medium"/>
                <a:ea typeface="Exo Medium"/>
                <a:cs typeface="Exo Medium"/>
                <a:sym typeface="Exo Medium"/>
              </a:defRPr>
            </a:lvl4pPr>
            <a:lvl5pPr lvl="4" algn="ctr" rtl="0">
              <a:buNone/>
              <a:defRPr sz="1200">
                <a:solidFill>
                  <a:schemeClr val="dk1"/>
                </a:solidFill>
                <a:latin typeface="Exo Medium"/>
                <a:ea typeface="Exo Medium"/>
                <a:cs typeface="Exo Medium"/>
                <a:sym typeface="Exo Medium"/>
              </a:defRPr>
            </a:lvl5pPr>
            <a:lvl6pPr lvl="5" algn="ctr" rtl="0">
              <a:buNone/>
              <a:defRPr sz="1200">
                <a:solidFill>
                  <a:schemeClr val="dk1"/>
                </a:solidFill>
                <a:latin typeface="Exo Medium"/>
                <a:ea typeface="Exo Medium"/>
                <a:cs typeface="Exo Medium"/>
                <a:sym typeface="Exo Medium"/>
              </a:defRPr>
            </a:lvl6pPr>
            <a:lvl7pPr lvl="6" algn="ctr" rtl="0">
              <a:buNone/>
              <a:defRPr sz="1200">
                <a:solidFill>
                  <a:schemeClr val="dk1"/>
                </a:solidFill>
                <a:latin typeface="Exo Medium"/>
                <a:ea typeface="Exo Medium"/>
                <a:cs typeface="Exo Medium"/>
                <a:sym typeface="Exo Medium"/>
              </a:defRPr>
            </a:lvl7pPr>
            <a:lvl8pPr lvl="7" algn="ctr" rtl="0">
              <a:buNone/>
              <a:defRPr sz="1200">
                <a:solidFill>
                  <a:schemeClr val="dk1"/>
                </a:solidFill>
                <a:latin typeface="Exo Medium"/>
                <a:ea typeface="Exo Medium"/>
                <a:cs typeface="Exo Medium"/>
                <a:sym typeface="Exo Medium"/>
              </a:defRPr>
            </a:lvl8pPr>
            <a:lvl9pPr lvl="8" algn="ctr" rtl="0">
              <a:buNone/>
              <a:defRPr sz="1200">
                <a:solidFill>
                  <a:schemeClr val="dk1"/>
                </a:solidFill>
                <a:latin typeface="Exo Medium"/>
                <a:ea typeface="Exo Medium"/>
                <a:cs typeface="Exo Medium"/>
                <a:sym typeface="Exo Medium"/>
              </a:defRPr>
            </a:lvl9pPr>
          </a:lstStyle>
          <a:p>
            <a:pPr marL="0" lvl="0" indent="0" algn="ctr" rtl="0">
              <a:spcBef>
                <a:spcPts val="0"/>
              </a:spcBef>
              <a:spcAft>
                <a:spcPts val="0"/>
              </a:spcAft>
              <a:buNone/>
            </a:pPr>
            <a:fld id="{00000000-1234-1234-1234-123412341234}" type="slidenum">
              <a:rPr lang="en"/>
              <a:t>‹#›</a:t>
            </a:fld>
            <a:endParaRPr/>
          </a:p>
        </p:txBody>
      </p:sp>
      <p:cxnSp>
        <p:nvCxnSpPr>
          <p:cNvPr id="73" name="Google Shape;73;p13"/>
          <p:cNvCxnSpPr/>
          <p:nvPr/>
        </p:nvCxnSpPr>
        <p:spPr>
          <a:xfrm>
            <a:off x="-13125" y="4742850"/>
            <a:ext cx="240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1pPr>
            <a:lvl2pPr lvl="1"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2pPr>
            <a:lvl3pPr lvl="2"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3pPr>
            <a:lvl4pPr lvl="3"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4pPr>
            <a:lvl5pPr lvl="4"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5pPr>
            <a:lvl6pPr lvl="5"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6pPr>
            <a:lvl7pPr lvl="6"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7pPr>
            <a:lvl8pPr lvl="7"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8pPr>
            <a:lvl9pPr lvl="8" algn="ctr">
              <a:spcBef>
                <a:spcPts val="0"/>
              </a:spcBef>
              <a:spcAft>
                <a:spcPts val="0"/>
              </a:spcAft>
              <a:buClr>
                <a:schemeClr val="dk1"/>
              </a:buClr>
              <a:buSzPts val="2800"/>
              <a:buFont typeface="Exo"/>
              <a:buNone/>
              <a:defRPr sz="2800" b="1">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762075"/>
            <a:ext cx="7717500" cy="24999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Hind Madurai"/>
              <a:buChar char="●"/>
              <a:defRPr sz="1800">
                <a:solidFill>
                  <a:schemeClr val="dk2"/>
                </a:solidFill>
                <a:latin typeface="Hind Madurai"/>
                <a:ea typeface="Hind Madurai"/>
                <a:cs typeface="Hind Madurai"/>
                <a:sym typeface="Hind Madurai"/>
              </a:defRPr>
            </a:lvl1pPr>
            <a:lvl2pPr marL="914400" lvl="1"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2pPr>
            <a:lvl3pPr marL="1371600" lvl="2"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3pPr>
            <a:lvl4pPr marL="1828800" lvl="3"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4pPr>
            <a:lvl5pPr marL="2286000" lvl="4"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5pPr>
            <a:lvl6pPr marL="2743200" lvl="5"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6pPr>
            <a:lvl7pPr marL="3200400" lvl="6"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7pPr>
            <a:lvl8pPr marL="3657600" lvl="7"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8pPr>
            <a:lvl9pPr marL="4114800" lvl="8" indent="-31750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Shape 197"/>
        <p:cNvGrpSpPr/>
        <p:nvPr/>
      </p:nvGrpSpPr>
      <p:grpSpPr>
        <a:xfrm>
          <a:off x="0" y="0"/>
          <a:ext cx="0" cy="0"/>
          <a:chOff x="0" y="0"/>
          <a:chExt cx="0" cy="0"/>
        </a:xfrm>
      </p:grpSpPr>
      <p:sp>
        <p:nvSpPr>
          <p:cNvPr id="198" name="Google Shape;198;p27"/>
          <p:cNvSpPr txBox="1">
            <a:spLocks noGrp="1"/>
          </p:cNvSpPr>
          <p:nvPr>
            <p:ph type="ctrTitle"/>
          </p:nvPr>
        </p:nvSpPr>
        <p:spPr>
          <a:xfrm>
            <a:off x="580813" y="1059419"/>
            <a:ext cx="4460325" cy="2040187"/>
          </a:xfrm>
          <a:prstGeom prst="rect">
            <a:avLst/>
          </a:prstGeom>
        </p:spPr>
        <p:txBody>
          <a:bodyPr spcFirstLastPara="1" wrap="square" lIns="91425" tIns="91425" rIns="91425" bIns="91425" anchor="ctr" anchorCtr="0">
            <a:noAutofit/>
          </a:bodyPr>
          <a:lstStyle/>
          <a:p>
            <a:r>
              <a:rPr lang="en-US" sz="3200" b="0" dirty="0">
                <a:latin typeface="Times New Roman"/>
                <a:cs typeface="Times New Roman"/>
              </a:rPr>
              <a:t>Deep Illumination-Driven</a:t>
            </a:r>
            <a:endParaRPr lang="el-GR" dirty="0"/>
          </a:p>
          <a:p>
            <a:r>
              <a:rPr lang="en-US" sz="3200" b="0" dirty="0">
                <a:latin typeface="Times New Roman"/>
                <a:cs typeface="Times New Roman"/>
              </a:rPr>
              <a:t>Light Probe Placement</a:t>
            </a:r>
            <a:endParaRPr lang="el-GR" dirty="0"/>
          </a:p>
        </p:txBody>
      </p:sp>
      <p:sp>
        <p:nvSpPr>
          <p:cNvPr id="199" name="Google Shape;199;p27"/>
          <p:cNvSpPr txBox="1">
            <a:spLocks noGrp="1"/>
          </p:cNvSpPr>
          <p:nvPr>
            <p:ph type="subTitle" idx="1"/>
          </p:nvPr>
        </p:nvSpPr>
        <p:spPr>
          <a:xfrm>
            <a:off x="508700" y="3274583"/>
            <a:ext cx="4260300" cy="792600"/>
          </a:xfrm>
          <a:prstGeom prst="rect">
            <a:avLst/>
          </a:prstGeom>
        </p:spPr>
        <p:txBody>
          <a:bodyPr spcFirstLastPara="1" wrap="square" lIns="91425" tIns="91425" rIns="91425" bIns="91425" anchor="ctr" anchorCtr="0">
            <a:noAutofit/>
          </a:bodyPr>
          <a:lstStyle/>
          <a:p>
            <a:pPr marL="0" indent="0"/>
            <a:r>
              <a:rPr lang="el-GR" sz="1200" b="1" dirty="0">
                <a:solidFill>
                  <a:srgbClr val="002060"/>
                </a:solidFill>
                <a:latin typeface="Times New Roman"/>
                <a:cs typeface="Times New Roman"/>
              </a:rPr>
              <a:t>ΑΝΔΡΕΑΣ ΤΑΡΑΣΙΔΗΣ</a:t>
            </a:r>
          </a:p>
          <a:p>
            <a:pPr marL="0" indent="0"/>
            <a:r>
              <a:rPr lang="el-GR" sz="1200" b="1" dirty="0">
                <a:solidFill>
                  <a:srgbClr val="002060"/>
                </a:solidFill>
                <a:latin typeface="Times New Roman"/>
                <a:cs typeface="Times New Roman"/>
              </a:rPr>
              <a:t>ΕΠΙΒΛΕΠΩΝ ΚΑΘΗΓΗΤΗΣ: ΙΩΑΝΝΗΣ ΦΟΥΝΤΟΣ</a:t>
            </a:r>
            <a:endParaRPr lang="el-GR" sz="1200" b="1" dirty="0">
              <a:solidFill>
                <a:srgbClr val="002060"/>
              </a:solidFill>
              <a:latin typeface="Times New Roman" panose="02020603050405020304" pitchFamily="18" charset="0"/>
              <a:cs typeface="Times New Roman" panose="02020603050405020304" pitchFamily="18" charset="0"/>
            </a:endParaRPr>
          </a:p>
        </p:txBody>
      </p:sp>
      <p:cxnSp>
        <p:nvCxnSpPr>
          <p:cNvPr id="200" name="Google Shape;200;p27"/>
          <p:cNvCxnSpPr/>
          <p:nvPr/>
        </p:nvCxnSpPr>
        <p:spPr>
          <a:xfrm>
            <a:off x="0" y="3104398"/>
            <a:ext cx="4567500" cy="0"/>
          </a:xfrm>
          <a:prstGeom prst="straightConnector1">
            <a:avLst/>
          </a:prstGeom>
          <a:noFill/>
          <a:ln w="19050" cap="flat" cmpd="sng">
            <a:solidFill>
              <a:schemeClr val="lt1"/>
            </a:solidFill>
            <a:prstDash val="solid"/>
            <a:round/>
            <a:headEnd type="none" w="med" len="med"/>
            <a:tailEnd type="none" w="med" len="med"/>
          </a:ln>
        </p:spPr>
      </p:cxnSp>
      <p:sp>
        <p:nvSpPr>
          <p:cNvPr id="9" name="Ορθογώνιο 8">
            <a:extLst>
              <a:ext uri="{FF2B5EF4-FFF2-40B4-BE49-F238E27FC236}">
                <a16:creationId xmlns:a16="http://schemas.microsoft.com/office/drawing/2014/main" id="{43217677-9517-471F-D128-44C11F406C7A}"/>
              </a:ext>
            </a:extLst>
          </p:cNvPr>
          <p:cNvSpPr/>
          <p:nvPr/>
        </p:nvSpPr>
        <p:spPr>
          <a:xfrm>
            <a:off x="5944137" y="0"/>
            <a:ext cx="3199863" cy="5143499"/>
          </a:xfrm>
          <a:prstGeom prst="rect">
            <a:avLst/>
          </a:prstGeom>
          <a:solidFill>
            <a:srgbClr val="FFFFFF"/>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8" name="Εικόνα 7">
            <a:extLst>
              <a:ext uri="{FF2B5EF4-FFF2-40B4-BE49-F238E27FC236}">
                <a16:creationId xmlns:a16="http://schemas.microsoft.com/office/drawing/2014/main" id="{694AC9C8-45A7-5ADB-D828-2AC33D34679B}"/>
              </a:ext>
            </a:extLst>
          </p:cNvPr>
          <p:cNvPicPr>
            <a:picLocks noChangeAspect="1"/>
          </p:cNvPicPr>
          <p:nvPr/>
        </p:nvPicPr>
        <p:blipFill>
          <a:blip r:embed="rId3"/>
          <a:stretch>
            <a:fillRect/>
          </a:stretch>
        </p:blipFill>
        <p:spPr>
          <a:xfrm>
            <a:off x="6291896" y="982046"/>
            <a:ext cx="2504344" cy="29637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r>
              <a:rPr lang="en-US" b="0" dirty="0">
                <a:latin typeface="Times New Roman"/>
                <a:cs typeface="Times New Roman"/>
              </a:rPr>
              <a:t>LPNN MODEL</a:t>
            </a:r>
            <a:endParaRPr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3369212" y="731375"/>
            <a:ext cx="5774919"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642762" y="1190717"/>
            <a:ext cx="3275091"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rPr>
              <a:t>Βασισμένο στο </a:t>
            </a:r>
            <a:r>
              <a:rPr lang="el-GR" sz="1400" dirty="0" err="1">
                <a:solidFill>
                  <a:srgbClr val="30394B"/>
                </a:solidFill>
                <a:latin typeface="Times New Roman"/>
                <a:cs typeface="Times New Roman"/>
              </a:rPr>
              <a:t>PointNet</a:t>
            </a:r>
            <a:endParaRPr lang="el-GR" sz="1400" dirty="0" err="1">
              <a:solidFill>
                <a:srgbClr val="30394B"/>
              </a:solidFill>
              <a:latin typeface="Times New Roman" panose="02020603050405020304" pitchFamily="18" charset="0"/>
              <a:cs typeface="Times New Roman" panose="02020603050405020304" pitchFamily="18" charset="0"/>
            </a:endParaRPr>
          </a:p>
          <a:p>
            <a:pPr marL="895350" lvl="1" indent="-285750" algn="l">
              <a:spcBef>
                <a:spcPts val="1600"/>
              </a:spcBef>
              <a:buSzPts val="1200"/>
              <a:buFont typeface="Arial" panose="020B0604020202020204" pitchFamily="34" charset="0"/>
              <a:buChar char="•"/>
            </a:pPr>
            <a:r>
              <a:rPr lang="el-GR" sz="1000" dirty="0" err="1">
                <a:solidFill>
                  <a:srgbClr val="30394B"/>
                </a:solidFill>
                <a:latin typeface="Times New Roman"/>
                <a:cs typeface="Times New Roman"/>
              </a:rPr>
              <a:t>Qi</a:t>
            </a:r>
            <a:r>
              <a:rPr lang="el-GR" sz="1000" dirty="0">
                <a:solidFill>
                  <a:srgbClr val="30394B"/>
                </a:solidFill>
                <a:latin typeface="Times New Roman"/>
                <a:cs typeface="Times New Roman"/>
              </a:rPr>
              <a:t> </a:t>
            </a:r>
            <a:r>
              <a:rPr lang="el-GR" sz="1000" dirty="0" err="1">
                <a:solidFill>
                  <a:srgbClr val="30394B"/>
                </a:solidFill>
                <a:latin typeface="Times New Roman"/>
                <a:cs typeface="Times New Roman"/>
              </a:rPr>
              <a:t>et</a:t>
            </a:r>
            <a:r>
              <a:rPr lang="el-GR" sz="1000" dirty="0">
                <a:solidFill>
                  <a:srgbClr val="30394B"/>
                </a:solidFill>
                <a:latin typeface="Times New Roman"/>
                <a:cs typeface="Times New Roman"/>
              </a:rPr>
              <a:t> </a:t>
            </a:r>
            <a:r>
              <a:rPr lang="el-GR" sz="1000" dirty="0" err="1">
                <a:solidFill>
                  <a:srgbClr val="30394B"/>
                </a:solidFill>
                <a:latin typeface="Times New Roman"/>
                <a:cs typeface="Times New Roman"/>
              </a:rPr>
              <a:t>al</a:t>
            </a:r>
            <a:r>
              <a:rPr lang="el-GR" sz="1000" dirty="0">
                <a:solidFill>
                  <a:srgbClr val="30394B"/>
                </a:solidFill>
                <a:latin typeface="Times New Roman"/>
                <a:cs typeface="Times New Roman"/>
              </a:rPr>
              <a:t>. (2017)</a:t>
            </a:r>
          </a:p>
          <a:p>
            <a:pPr marL="438150" indent="-285750" algn="l">
              <a:spcBef>
                <a:spcPts val="1600"/>
              </a:spcBef>
              <a:buSzPts val="1200"/>
              <a:buFont typeface="Arial" panose="020B0604020202020204" pitchFamily="34" charset="0"/>
              <a:buChar char="•"/>
            </a:pPr>
            <a:r>
              <a:rPr lang="en-US" sz="1400" dirty="0">
                <a:solidFill>
                  <a:srgbClr val="30394B"/>
                </a:solidFill>
                <a:latin typeface="Times New Roman"/>
                <a:cs typeface="Times New Roman"/>
                <a:sym typeface="Hind Madurai"/>
              </a:rPr>
              <a:t>Per-Point inference</a:t>
            </a:r>
            <a:endParaRPr lang="en-US" sz="1400" dirty="0" err="1">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n-US" sz="1400" dirty="0">
                <a:solidFill>
                  <a:srgbClr val="30394B"/>
                </a:solidFill>
                <a:latin typeface="Times New Roman"/>
                <a:cs typeface="Times New Roman"/>
              </a:rPr>
              <a:t>Arbitrarily-sized input</a:t>
            </a:r>
            <a:endParaRPr lang="en-US" sz="1400" dirty="0">
              <a:solidFill>
                <a:srgbClr val="30394B"/>
              </a:solidFill>
              <a:latin typeface="Times New Roman" panose="02020603050405020304" pitchFamily="18" charset="0"/>
              <a:cs typeface="Times New Roman" panose="02020603050405020304" pitchFamily="18" charset="0"/>
            </a:endParaRPr>
          </a:p>
        </p:txBody>
      </p:sp>
      <p:pic>
        <p:nvPicPr>
          <p:cNvPr id="4" name="Εικόνα 3" descr="Εικόνα που περιέχει κείμενο, διάγραμμα, στιγμιότυπο οθόνης, αριθμός&#10;&#10;Το περιεχόμενο που δημιουργείται από ΑΙ μπορεί να μην είναι σωστό.">
            <a:extLst>
              <a:ext uri="{FF2B5EF4-FFF2-40B4-BE49-F238E27FC236}">
                <a16:creationId xmlns:a16="http://schemas.microsoft.com/office/drawing/2014/main" id="{D895FFB7-6B8A-8C65-F73F-21F4E26AD182}"/>
              </a:ext>
            </a:extLst>
          </p:cNvPr>
          <p:cNvPicPr>
            <a:picLocks noChangeAspect="1"/>
          </p:cNvPicPr>
          <p:nvPr/>
        </p:nvPicPr>
        <p:blipFill>
          <a:blip r:embed="rId3"/>
          <a:stretch>
            <a:fillRect/>
          </a:stretch>
        </p:blipFill>
        <p:spPr>
          <a:xfrm>
            <a:off x="3318030" y="1288903"/>
            <a:ext cx="5595928" cy="1760654"/>
          </a:xfrm>
          <a:prstGeom prst="rect">
            <a:avLst/>
          </a:prstGeom>
          <a:ln w="12700">
            <a:solidFill>
              <a:schemeClr val="dk1"/>
            </a:solidFill>
          </a:ln>
        </p:spPr>
      </p:pic>
      <p:sp>
        <p:nvSpPr>
          <p:cNvPr id="2" name="Ορθογώνιο: Στρογγύλεμα γωνιών 1">
            <a:extLst>
              <a:ext uri="{FF2B5EF4-FFF2-40B4-BE49-F238E27FC236}">
                <a16:creationId xmlns:a16="http://schemas.microsoft.com/office/drawing/2014/main" id="{FE8D51A9-F8A6-FFBD-B0C6-B5B02F817D2F}"/>
              </a:ext>
            </a:extLst>
          </p:cNvPr>
          <p:cNvSpPr/>
          <p:nvPr/>
        </p:nvSpPr>
        <p:spPr>
          <a:xfrm>
            <a:off x="3302085" y="3412307"/>
            <a:ext cx="5603080" cy="1042510"/>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l-GR" dirty="0">
              <a:cs typeface="Arial"/>
            </a:endParaRPr>
          </a:p>
        </p:txBody>
      </p:sp>
      <p:sp>
        <p:nvSpPr>
          <p:cNvPr id="8" name="Google Shape;207;p28">
            <a:extLst>
              <a:ext uri="{FF2B5EF4-FFF2-40B4-BE49-F238E27FC236}">
                <a16:creationId xmlns:a16="http://schemas.microsoft.com/office/drawing/2014/main" id="{AE6D4BAA-D018-BA57-A3E9-EBA734260533}"/>
              </a:ext>
            </a:extLst>
          </p:cNvPr>
          <p:cNvSpPr txBox="1">
            <a:spLocks/>
          </p:cNvSpPr>
          <p:nvPr/>
        </p:nvSpPr>
        <p:spPr>
          <a:xfrm>
            <a:off x="3299870" y="3198960"/>
            <a:ext cx="3460915" cy="15306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609600" lvl="1" indent="0" algn="l">
              <a:spcBef>
                <a:spcPts val="1600"/>
              </a:spcBef>
              <a:buSzPts val="1200"/>
            </a:pPr>
            <a:r>
              <a:rPr lang="el-GR" sz="1000" b="0" dirty="0">
                <a:solidFill>
                  <a:srgbClr val="30394B"/>
                </a:solidFill>
                <a:latin typeface="Times New Roman"/>
                <a:cs typeface="Times New Roman"/>
                <a:sym typeface="Hind Madurai"/>
              </a:rPr>
              <a:t>Συνέλιξη μιας διάστασης</a:t>
            </a:r>
            <a:endParaRPr lang="en-US" sz="1000" b="0" dirty="0">
              <a:solidFill>
                <a:srgbClr val="30394B"/>
              </a:solidFill>
              <a:latin typeface="Times New Roman" panose="02020603050405020304" pitchFamily="18" charset="0"/>
              <a:cs typeface="Times New Roman" panose="02020603050405020304" pitchFamily="18" charset="0"/>
              <a:sym typeface="Hind Madurai"/>
            </a:endParaRPr>
          </a:p>
          <a:p>
            <a:pPr marL="609600" lvl="1" indent="0" algn="l">
              <a:spcBef>
                <a:spcPts val="1600"/>
              </a:spcBef>
              <a:buSzPts val="1200"/>
            </a:pPr>
            <a:r>
              <a:rPr lang="el-GR" sz="1000" b="0" dirty="0">
                <a:solidFill>
                  <a:srgbClr val="30394B"/>
                </a:solidFill>
                <a:latin typeface="Times New Roman"/>
                <a:cs typeface="Times New Roman"/>
                <a:sym typeface="Hind Madurai"/>
              </a:rPr>
              <a:t>Απενεργοποίηση με πιθανότητα 30%</a:t>
            </a:r>
            <a:endParaRPr lang="en-US" sz="1000" b="0" dirty="0">
              <a:solidFill>
                <a:srgbClr val="30394B"/>
              </a:solidFill>
              <a:latin typeface="Times New Roman" panose="02020603050405020304" pitchFamily="18" charset="0"/>
              <a:cs typeface="Times New Roman" panose="02020603050405020304" pitchFamily="18" charset="0"/>
            </a:endParaRPr>
          </a:p>
          <a:p>
            <a:pPr marL="609600" lvl="1" indent="0" algn="l">
              <a:spcBef>
                <a:spcPts val="1600"/>
              </a:spcBef>
              <a:buSzPts val="1200"/>
            </a:pPr>
            <a:r>
              <a:rPr lang="el-GR" sz="1000" b="0" dirty="0">
                <a:solidFill>
                  <a:srgbClr val="30394B"/>
                </a:solidFill>
                <a:latin typeface="Times New Roman"/>
                <a:cs typeface="Times New Roman"/>
              </a:rPr>
              <a:t>           Ολική συγκέντρωση μεγίστου ή μέσης τιμής</a:t>
            </a:r>
            <a:endParaRPr lang="el-GR" sz="1000" b="0" dirty="0">
              <a:solidFill>
                <a:srgbClr val="30394B"/>
              </a:solidFill>
              <a:latin typeface="Times New Roman" panose="02020603050405020304" pitchFamily="18" charset="0"/>
              <a:cs typeface="Times New Roman" panose="02020603050405020304" pitchFamily="18" charset="0"/>
            </a:endParaRPr>
          </a:p>
        </p:txBody>
      </p:sp>
      <p:sp>
        <p:nvSpPr>
          <p:cNvPr id="7" name="Google Shape;207;p28">
            <a:extLst>
              <a:ext uri="{FF2B5EF4-FFF2-40B4-BE49-F238E27FC236}">
                <a16:creationId xmlns:a16="http://schemas.microsoft.com/office/drawing/2014/main" id="{EC9F2B46-7C88-097B-A1B7-61D5C2CBB74F}"/>
              </a:ext>
            </a:extLst>
          </p:cNvPr>
          <p:cNvSpPr txBox="1">
            <a:spLocks/>
          </p:cNvSpPr>
          <p:nvPr/>
        </p:nvSpPr>
        <p:spPr>
          <a:xfrm>
            <a:off x="2709923" y="3185717"/>
            <a:ext cx="1765243" cy="155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609600" lvl="1" indent="0" algn="l">
              <a:spcBef>
                <a:spcPts val="1600"/>
              </a:spcBef>
              <a:buSzPts val="1200"/>
            </a:pPr>
            <a:r>
              <a:rPr lang="en-US" sz="1000" b="0" dirty="0">
                <a:solidFill>
                  <a:srgbClr val="30394B"/>
                </a:solidFill>
                <a:latin typeface="Times New Roman"/>
                <a:cs typeface="Times New Roman"/>
              </a:rPr>
              <a:t>Conv1D </a:t>
            </a:r>
            <a:endParaRPr lang="en-US" sz="1000" b="0" dirty="0">
              <a:solidFill>
                <a:srgbClr val="30394B"/>
              </a:solidFill>
              <a:latin typeface="Times New Roman" panose="02020603050405020304" pitchFamily="18" charset="0"/>
              <a:cs typeface="Times New Roman" panose="02020603050405020304" pitchFamily="18" charset="0"/>
            </a:endParaRPr>
          </a:p>
          <a:p>
            <a:pPr marL="609600" lvl="1" indent="0" algn="l">
              <a:spcBef>
                <a:spcPts val="1600"/>
              </a:spcBef>
              <a:buSzPts val="1200"/>
            </a:pPr>
            <a:r>
              <a:rPr lang="en-US" sz="1000" b="0" dirty="0">
                <a:solidFill>
                  <a:srgbClr val="30394B"/>
                </a:solidFill>
                <a:latin typeface="Times New Roman"/>
                <a:cs typeface="Times New Roman"/>
                <a:sym typeface="Hind Madurai"/>
              </a:rPr>
              <a:t>Dropout </a:t>
            </a:r>
            <a:endParaRPr lang="en-US" sz="700" b="0" dirty="0">
              <a:solidFill>
                <a:srgbClr val="30394B"/>
              </a:solidFill>
              <a:latin typeface="Times New Roman" panose="02020603050405020304" pitchFamily="18" charset="0"/>
              <a:cs typeface="Times New Roman" panose="02020603050405020304" pitchFamily="18" charset="0"/>
            </a:endParaRPr>
          </a:p>
          <a:p>
            <a:pPr marL="609600" lvl="1" indent="0" algn="l">
              <a:spcBef>
                <a:spcPts val="1600"/>
              </a:spcBef>
              <a:buSzPts val="1200"/>
            </a:pPr>
            <a:r>
              <a:rPr lang="en-US" sz="1000" b="0" dirty="0">
                <a:solidFill>
                  <a:srgbClr val="30394B"/>
                </a:solidFill>
                <a:latin typeface="Times New Roman"/>
                <a:cs typeface="Times New Roman"/>
              </a:rPr>
              <a:t>Global Pooling </a:t>
            </a:r>
            <a:endParaRPr lang="en-US" sz="1000" b="0" dirty="0">
              <a:solidFill>
                <a:srgbClr val="30394B"/>
              </a:solidFill>
              <a:latin typeface="Times New Roman" panose="02020603050405020304" pitchFamily="18" charset="0"/>
              <a:cs typeface="Times New Roman" panose="02020603050405020304" pitchFamily="18" charset="0"/>
            </a:endParaRPr>
          </a:p>
        </p:txBody>
      </p:sp>
      <p:sp>
        <p:nvSpPr>
          <p:cNvPr id="9" name="Google Shape;207;p28">
            <a:extLst>
              <a:ext uri="{FF2B5EF4-FFF2-40B4-BE49-F238E27FC236}">
                <a16:creationId xmlns:a16="http://schemas.microsoft.com/office/drawing/2014/main" id="{2B4396EB-A11A-AFC1-5972-5717ECA5E78B}"/>
              </a:ext>
            </a:extLst>
          </p:cNvPr>
          <p:cNvSpPr txBox="1">
            <a:spLocks/>
          </p:cNvSpPr>
          <p:nvPr/>
        </p:nvSpPr>
        <p:spPr>
          <a:xfrm>
            <a:off x="5375063" y="3412037"/>
            <a:ext cx="3450315" cy="6722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609600" lvl="1" indent="0" algn="l">
              <a:spcBef>
                <a:spcPts val="1600"/>
              </a:spcBef>
              <a:buSzPts val="1200"/>
            </a:pPr>
            <a:r>
              <a:rPr lang="el-GR" sz="1000" b="0" err="1">
                <a:solidFill>
                  <a:srgbClr val="30394B"/>
                </a:solidFill>
                <a:latin typeface="Times New Roman"/>
                <a:cs typeface="Times New Roman"/>
                <a:sym typeface="Hind Madurai"/>
              </a:rPr>
              <a:t>Batch</a:t>
            </a:r>
            <a:r>
              <a:rPr lang="el-GR" sz="1000" b="0" dirty="0">
                <a:solidFill>
                  <a:srgbClr val="30394B"/>
                </a:solidFill>
                <a:latin typeface="Times New Roman"/>
                <a:cs typeface="Times New Roman"/>
                <a:sym typeface="Hind Madurai"/>
              </a:rPr>
              <a:t> </a:t>
            </a:r>
            <a:r>
              <a:rPr lang="el-GR" sz="1000" b="0" err="1">
                <a:solidFill>
                  <a:srgbClr val="30394B"/>
                </a:solidFill>
                <a:latin typeface="Times New Roman"/>
                <a:cs typeface="Times New Roman"/>
                <a:sym typeface="Hind Madurai"/>
              </a:rPr>
              <a:t>Normalization</a:t>
            </a:r>
            <a:r>
              <a:rPr lang="el-GR" sz="1000" b="0" dirty="0">
                <a:solidFill>
                  <a:srgbClr val="30394B"/>
                </a:solidFill>
                <a:latin typeface="Times New Roman"/>
                <a:cs typeface="Times New Roman"/>
                <a:sym typeface="Hind Madurai"/>
              </a:rPr>
              <a:t>     </a:t>
            </a:r>
            <a:r>
              <a:rPr lang="el-GR" sz="1000" b="0" err="1">
                <a:solidFill>
                  <a:srgbClr val="30394B"/>
                </a:solidFill>
                <a:latin typeface="Times New Roman"/>
                <a:cs typeface="Times New Roman"/>
                <a:sym typeface="Hind Madurai"/>
              </a:rPr>
              <a:t>Κανονικοποίηση</a:t>
            </a:r>
            <a:r>
              <a:rPr lang="el-GR" sz="1000" b="0" dirty="0">
                <a:solidFill>
                  <a:srgbClr val="30394B"/>
                </a:solidFill>
                <a:latin typeface="Times New Roman"/>
                <a:cs typeface="Times New Roman"/>
                <a:sym typeface="Hind Madurai"/>
              </a:rPr>
              <a:t> παρτίδας</a:t>
            </a:r>
          </a:p>
          <a:p>
            <a:pPr marL="609600" lvl="1" indent="0" algn="l">
              <a:spcBef>
                <a:spcPts val="1600"/>
              </a:spcBef>
              <a:buSzPts val="1200"/>
            </a:pPr>
            <a:r>
              <a:rPr lang="el-GR" sz="1000" b="0" dirty="0" err="1">
                <a:solidFill>
                  <a:srgbClr val="30394B"/>
                </a:solidFill>
                <a:latin typeface="Times New Roman"/>
                <a:cs typeface="Times New Roman"/>
              </a:rPr>
              <a:t>Tile</a:t>
            </a:r>
            <a:r>
              <a:rPr lang="el-GR" sz="1000" b="0" dirty="0">
                <a:solidFill>
                  <a:srgbClr val="30394B"/>
                </a:solidFill>
                <a:latin typeface="Times New Roman"/>
                <a:cs typeface="Times New Roman"/>
              </a:rPr>
              <a:t>    </a:t>
            </a:r>
            <a:r>
              <a:rPr lang="el-GR" sz="1000" b="0" dirty="0" err="1">
                <a:solidFill>
                  <a:srgbClr val="30394B"/>
                </a:solidFill>
                <a:latin typeface="Times New Roman"/>
                <a:cs typeface="Times New Roman"/>
              </a:rPr>
              <a:t>Τμηματοποίηση</a:t>
            </a:r>
          </a:p>
        </p:txBody>
      </p:sp>
    </p:spTree>
    <p:extLst>
      <p:ext uri="{BB962C8B-B14F-4D97-AF65-F5344CB8AC3E}">
        <p14:creationId xmlns:p14="http://schemas.microsoft.com/office/powerpoint/2010/main" val="21958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EF6F6A3D-9DD8-1C24-6F0F-12302C6343A0}"/>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9F82AB37-953B-2930-44FB-1A6BCE4C4AB2}"/>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246" name="Google Shape;246;p31">
            <a:extLst>
              <a:ext uri="{FF2B5EF4-FFF2-40B4-BE49-F238E27FC236}">
                <a16:creationId xmlns:a16="http://schemas.microsoft.com/office/drawing/2014/main" id="{9157E1A2-E175-8B13-1C92-6DBCF2D9D62F}"/>
              </a:ext>
            </a:extLst>
          </p:cNvPr>
          <p:cNvSpPr txBox="1">
            <a:spLocks noGrp="1"/>
          </p:cNvSpPr>
          <p:nvPr>
            <p:ph type="title"/>
          </p:nvPr>
        </p:nvSpPr>
        <p:spPr>
          <a:xfrm>
            <a:off x="713250" y="445026"/>
            <a:ext cx="7717500" cy="572700"/>
          </a:xfrm>
          <a:prstGeom prst="rect">
            <a:avLst/>
          </a:prstGeom>
        </p:spPr>
        <p:txBody>
          <a:bodyPr spcFirstLastPara="1" wrap="square" lIns="91425" tIns="91425" rIns="91425" bIns="91425" anchor="ctr" anchorCtr="0">
            <a:noAutofit/>
          </a:bodyPr>
          <a:lstStyle/>
          <a:p>
            <a:r>
              <a:rPr lang="en-US" b="0" dirty="0">
                <a:latin typeface="Times New Roman"/>
                <a:cs typeface="Times New Roman"/>
              </a:rPr>
              <a:t>LABEL COLLECTING</a:t>
            </a:r>
            <a:endParaRPr lang="en-US" b="0" dirty="0">
              <a:latin typeface="Times New Roman" panose="02020603050405020304" pitchFamily="18" charset="0"/>
              <a:cs typeface="Times New Roman" panose="02020603050405020304" pitchFamily="18" charset="0"/>
            </a:endParaRPr>
          </a:p>
        </p:txBody>
      </p:sp>
      <p:sp>
        <p:nvSpPr>
          <p:cNvPr id="249" name="Google Shape;249;p31">
            <a:extLst>
              <a:ext uri="{FF2B5EF4-FFF2-40B4-BE49-F238E27FC236}">
                <a16:creationId xmlns:a16="http://schemas.microsoft.com/office/drawing/2014/main" id="{42BFB1F9-E2B5-270F-2F16-AACCE3C98FF8}"/>
              </a:ext>
            </a:extLst>
          </p:cNvPr>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a:extLst>
              <a:ext uri="{FF2B5EF4-FFF2-40B4-BE49-F238E27FC236}">
                <a16:creationId xmlns:a16="http://schemas.microsoft.com/office/drawing/2014/main" id="{92B08DB6-B20D-F250-914A-602DACA36910}"/>
              </a:ext>
            </a:extLst>
          </p:cNvPr>
          <p:cNvCxnSpPr>
            <a:cxnSpLocks/>
          </p:cNvCxnSpPr>
          <p:nvPr/>
        </p:nvCxnSpPr>
        <p:spPr>
          <a:xfrm>
            <a:off x="4601124" y="717088"/>
            <a:ext cx="4543001" cy="14287"/>
          </a:xfrm>
          <a:prstGeom prst="straightConnector1">
            <a:avLst/>
          </a:prstGeom>
          <a:noFill/>
          <a:ln w="19050" cap="flat" cmpd="sng">
            <a:solidFill>
              <a:schemeClr val="dk1"/>
            </a:solidFill>
            <a:prstDash val="solid"/>
            <a:round/>
            <a:headEnd type="none" w="med" len="med"/>
            <a:tailEnd type="none" w="med" len="med"/>
          </a:ln>
        </p:spPr>
      </p:cxnSp>
      <p:sp>
        <p:nvSpPr>
          <p:cNvPr id="5" name="Google Shape;207;p28">
            <a:extLst>
              <a:ext uri="{FF2B5EF4-FFF2-40B4-BE49-F238E27FC236}">
                <a16:creationId xmlns:a16="http://schemas.microsoft.com/office/drawing/2014/main" id="{C284F921-A774-3748-447A-1CA0AFC5A4AE}"/>
              </a:ext>
            </a:extLst>
          </p:cNvPr>
          <p:cNvSpPr txBox="1">
            <a:spLocks/>
          </p:cNvSpPr>
          <p:nvPr/>
        </p:nvSpPr>
        <p:spPr>
          <a:xfrm>
            <a:off x="714199" y="847817"/>
            <a:ext cx="6511209" cy="3528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l-GR" sz="2000" dirty="0" err="1">
                <a:solidFill>
                  <a:srgbClr val="30394B"/>
                </a:solidFill>
                <a:latin typeface="Times New Roman"/>
                <a:cs typeface="Times New Roman"/>
              </a:rPr>
              <a:t>Supervised</a:t>
            </a:r>
            <a:r>
              <a:rPr lang="el-GR" sz="2000" dirty="0">
                <a:solidFill>
                  <a:srgbClr val="30394B"/>
                </a:solidFill>
                <a:latin typeface="Times New Roman"/>
                <a:cs typeface="Times New Roman"/>
              </a:rPr>
              <a:t> </a:t>
            </a:r>
            <a:r>
              <a:rPr lang="el-GR" sz="2000" dirty="0" err="1">
                <a:solidFill>
                  <a:srgbClr val="30394B"/>
                </a:solidFill>
                <a:latin typeface="Times New Roman"/>
                <a:cs typeface="Times New Roman"/>
              </a:rPr>
              <a:t>Approach</a:t>
            </a:r>
            <a:endParaRPr lang="el-GR" sz="2000" dirty="0" err="1">
              <a:solidFill>
                <a:srgbClr val="30394B"/>
              </a:solidFill>
              <a:latin typeface="Times New Roman" panose="02020603050405020304" pitchFamily="18" charset="0"/>
              <a:cs typeface="Times New Roman" panose="02020603050405020304" pitchFamily="18" charset="0"/>
            </a:endParaRPr>
          </a:p>
          <a:p>
            <a:pPr marL="895350" lvl="1" indent="-285750" algn="l">
              <a:spcBef>
                <a:spcPts val="1600"/>
              </a:spcBef>
              <a:buSzPts val="1200"/>
              <a:buFont typeface="Arial" panose="020B0604020202020204" pitchFamily="34" charset="0"/>
              <a:buChar char="•"/>
            </a:pPr>
            <a:r>
              <a:rPr lang="el-GR" dirty="0">
                <a:solidFill>
                  <a:srgbClr val="30394B"/>
                </a:solidFill>
                <a:latin typeface="Times New Roman"/>
                <a:cs typeface="Times New Roman"/>
              </a:rPr>
              <a:t>Ανάγκη για </a:t>
            </a:r>
            <a:r>
              <a:rPr lang="el-GR" dirty="0" err="1">
                <a:solidFill>
                  <a:srgbClr val="30394B"/>
                </a:solidFill>
                <a:latin typeface="Times New Roman"/>
                <a:cs typeface="Times New Roman"/>
              </a:rPr>
              <a:t>Ground-Truth</a:t>
            </a:r>
            <a:r>
              <a:rPr lang="el-GR" dirty="0">
                <a:solidFill>
                  <a:srgbClr val="30394B"/>
                </a:solidFill>
                <a:latin typeface="Times New Roman"/>
                <a:cs typeface="Times New Roman"/>
              </a:rPr>
              <a:t> δεδομένα</a:t>
            </a:r>
          </a:p>
          <a:p>
            <a:pPr marL="438150" indent="-285750" algn="l">
              <a:spcBef>
                <a:spcPts val="1600"/>
              </a:spcBef>
              <a:buSzPts val="1200"/>
              <a:buFont typeface="Arial" panose="020B0604020202020204" pitchFamily="34" charset="0"/>
              <a:buChar char="•"/>
            </a:pPr>
            <a:r>
              <a:rPr lang="en-US" sz="2000" dirty="0" err="1">
                <a:solidFill>
                  <a:srgbClr val="30394B"/>
                </a:solidFill>
                <a:latin typeface="Times New Roman"/>
                <a:cs typeface="Times New Roman"/>
              </a:rPr>
              <a:t>Συλλογή</a:t>
            </a:r>
            <a:r>
              <a:rPr lang="en-US" sz="2000" dirty="0">
                <a:solidFill>
                  <a:srgbClr val="30394B"/>
                </a:solidFill>
                <a:latin typeface="Times New Roman"/>
                <a:cs typeface="Times New Roman"/>
              </a:rPr>
              <a:t> label </a:t>
            </a:r>
            <a:r>
              <a:rPr lang="en-US" sz="2000" dirty="0" err="1">
                <a:solidFill>
                  <a:srgbClr val="30394B"/>
                </a:solidFill>
                <a:latin typeface="Times New Roman"/>
                <a:cs typeface="Times New Roman"/>
              </a:rPr>
              <a:t>γι</a:t>
            </a:r>
            <a:r>
              <a:rPr lang="en-US" sz="2000" dirty="0">
                <a:solidFill>
                  <a:srgbClr val="30394B"/>
                </a:solidFill>
                <a:latin typeface="Times New Roman"/>
                <a:cs typeface="Times New Roman"/>
              </a:rPr>
              <a:t>α </a:t>
            </a:r>
            <a:r>
              <a:rPr lang="en-US" sz="2000" dirty="0" err="1">
                <a:solidFill>
                  <a:srgbClr val="30394B"/>
                </a:solidFill>
                <a:latin typeface="Times New Roman"/>
                <a:cs typeface="Times New Roman"/>
              </a:rPr>
              <a:t>κάθε</a:t>
            </a:r>
            <a:r>
              <a:rPr lang="en-US" sz="2000" dirty="0">
                <a:solidFill>
                  <a:srgbClr val="30394B"/>
                </a:solidFill>
                <a:latin typeface="Times New Roman"/>
                <a:cs typeface="Times New Roman"/>
              </a:rPr>
              <a:t> </a:t>
            </a:r>
            <a:r>
              <a:rPr lang="en-US" sz="2000" dirty="0" err="1">
                <a:solidFill>
                  <a:srgbClr val="30394B"/>
                </a:solidFill>
                <a:latin typeface="Times New Roman"/>
                <a:cs typeface="Times New Roman"/>
              </a:rPr>
              <a:t>σημείο</a:t>
            </a:r>
          </a:p>
          <a:p>
            <a:pPr marL="438150" indent="-285750" algn="l">
              <a:spcBef>
                <a:spcPts val="1600"/>
              </a:spcBef>
              <a:buSzPts val="1200"/>
              <a:buFont typeface="Arial" panose="020B0604020202020204" pitchFamily="34" charset="0"/>
              <a:buChar char="•"/>
            </a:pPr>
            <a:r>
              <a:rPr lang="en-US" sz="2000" dirty="0" err="1">
                <a:solidFill>
                  <a:srgbClr val="30394B"/>
                </a:solidFill>
                <a:latin typeface="Times New Roman"/>
                <a:cs typeface="Times New Roman"/>
              </a:rPr>
              <a:t>Σύγκριση</a:t>
            </a:r>
            <a:r>
              <a:rPr lang="en-US" sz="2000" dirty="0">
                <a:solidFill>
                  <a:srgbClr val="30394B"/>
                </a:solidFill>
                <a:latin typeface="Times New Roman"/>
                <a:cs typeface="Times New Roman"/>
              </a:rPr>
              <a:t> </a:t>
            </a:r>
            <a:r>
              <a:rPr lang="en-US" sz="2000" dirty="0" err="1">
                <a:solidFill>
                  <a:srgbClr val="30394B"/>
                </a:solidFill>
                <a:latin typeface="Times New Roman"/>
                <a:cs typeface="Times New Roman"/>
              </a:rPr>
              <a:t>με</a:t>
            </a:r>
            <a:r>
              <a:rPr lang="en-US" sz="2000" dirty="0">
                <a:solidFill>
                  <a:srgbClr val="30394B"/>
                </a:solidFill>
                <a:latin typeface="Times New Roman"/>
                <a:cs typeface="Times New Roman"/>
              </a:rPr>
              <a:t> </a:t>
            </a:r>
            <a:r>
              <a:rPr lang="en-US" sz="2000" dirty="0" err="1">
                <a:solidFill>
                  <a:srgbClr val="30394B"/>
                </a:solidFill>
                <a:latin typeface="Times New Roman"/>
                <a:cs typeface="Times New Roman"/>
              </a:rPr>
              <a:t>τη</a:t>
            </a:r>
            <a:r>
              <a:rPr lang="en-US" sz="2000" dirty="0">
                <a:solidFill>
                  <a:srgbClr val="30394B"/>
                </a:solidFill>
                <a:latin typeface="Times New Roman"/>
                <a:cs typeface="Times New Roman"/>
              </a:rPr>
              <a:t> πα</a:t>
            </a:r>
            <a:r>
              <a:rPr lang="en-US" sz="2000" dirty="0" err="1">
                <a:solidFill>
                  <a:srgbClr val="30394B"/>
                </a:solidFill>
                <a:latin typeface="Times New Roman"/>
                <a:cs typeface="Times New Roman"/>
              </a:rPr>
              <a:t>ρεχόμενη</a:t>
            </a:r>
            <a:r>
              <a:rPr lang="en-US" sz="2000" dirty="0">
                <a:solidFill>
                  <a:srgbClr val="30394B"/>
                </a:solidFill>
                <a:latin typeface="Times New Roman"/>
                <a:cs typeface="Times New Roman"/>
              </a:rPr>
              <a:t> </a:t>
            </a:r>
            <a:r>
              <a:rPr lang="en-US" sz="2000" dirty="0" err="1">
                <a:solidFill>
                  <a:srgbClr val="30394B"/>
                </a:solidFill>
                <a:latin typeface="Times New Roman"/>
                <a:cs typeface="Times New Roman"/>
              </a:rPr>
              <a:t>διάτ</a:t>
            </a:r>
            <a:r>
              <a:rPr lang="en-US" sz="2000" dirty="0">
                <a:solidFill>
                  <a:srgbClr val="30394B"/>
                </a:solidFill>
                <a:latin typeface="Times New Roman"/>
                <a:cs typeface="Times New Roman"/>
              </a:rPr>
              <a:t>α</a:t>
            </a:r>
            <a:r>
              <a:rPr lang="en-US" sz="2000" dirty="0" err="1">
                <a:solidFill>
                  <a:srgbClr val="30394B"/>
                </a:solidFill>
                <a:latin typeface="Times New Roman"/>
                <a:cs typeface="Times New Roman"/>
              </a:rPr>
              <a:t>ξη</a:t>
            </a:r>
            <a:endParaRPr lang="en-US" sz="2000" dirty="0" err="1">
              <a:solidFill>
                <a:srgbClr val="30394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94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A6FBAD34-11C2-F381-13E0-4538D77A46B0}"/>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6D8EB70B-4BCE-05D8-44B7-2D72253245EA}"/>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12</a:t>
            </a:fld>
            <a:endParaRPr dirty="0"/>
          </a:p>
        </p:txBody>
      </p:sp>
      <p:sp>
        <p:nvSpPr>
          <p:cNvPr id="246" name="Google Shape;246;p31">
            <a:extLst>
              <a:ext uri="{FF2B5EF4-FFF2-40B4-BE49-F238E27FC236}">
                <a16:creationId xmlns:a16="http://schemas.microsoft.com/office/drawing/2014/main" id="{E0485D95-2000-D16E-2132-FD8454174A55}"/>
              </a:ext>
            </a:extLst>
          </p:cNvPr>
          <p:cNvSpPr txBox="1">
            <a:spLocks noGrp="1"/>
          </p:cNvSpPr>
          <p:nvPr>
            <p:ph type="title"/>
          </p:nvPr>
        </p:nvSpPr>
        <p:spPr>
          <a:xfrm>
            <a:off x="713250" y="445026"/>
            <a:ext cx="7717500" cy="572700"/>
          </a:xfrm>
          <a:prstGeom prst="rect">
            <a:avLst/>
          </a:prstGeom>
        </p:spPr>
        <p:txBody>
          <a:bodyPr spcFirstLastPara="1" wrap="square" lIns="91425" tIns="91425" rIns="91425" bIns="91425" anchor="ctr" anchorCtr="0">
            <a:noAutofit/>
          </a:bodyPr>
          <a:lstStyle/>
          <a:p>
            <a:r>
              <a:rPr lang="en-US" b="0" dirty="0">
                <a:latin typeface="Times New Roman"/>
                <a:cs typeface="Times New Roman"/>
              </a:rPr>
              <a:t>IMPORTANCE SCORES</a:t>
            </a:r>
            <a:endParaRPr lang="en-US" b="0" dirty="0">
              <a:latin typeface="Times New Roman" panose="02020603050405020304" pitchFamily="18" charset="0"/>
              <a:cs typeface="Times New Roman" panose="02020603050405020304" pitchFamily="18" charset="0"/>
            </a:endParaRPr>
          </a:p>
        </p:txBody>
      </p:sp>
      <p:sp>
        <p:nvSpPr>
          <p:cNvPr id="249" name="Google Shape;249;p31">
            <a:extLst>
              <a:ext uri="{FF2B5EF4-FFF2-40B4-BE49-F238E27FC236}">
                <a16:creationId xmlns:a16="http://schemas.microsoft.com/office/drawing/2014/main" id="{B9596659-0254-2157-21A4-44C6AB75C208}"/>
              </a:ext>
            </a:extLst>
          </p:cNvPr>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a:extLst>
              <a:ext uri="{FF2B5EF4-FFF2-40B4-BE49-F238E27FC236}">
                <a16:creationId xmlns:a16="http://schemas.microsoft.com/office/drawing/2014/main" id="{9E0439CD-9BA8-495D-714F-241F3C74215C}"/>
              </a:ext>
            </a:extLst>
          </p:cNvPr>
          <p:cNvCxnSpPr>
            <a:cxnSpLocks/>
          </p:cNvCxnSpPr>
          <p:nvPr/>
        </p:nvCxnSpPr>
        <p:spPr>
          <a:xfrm>
            <a:off x="4601124" y="717088"/>
            <a:ext cx="4543001" cy="14287"/>
          </a:xfrm>
          <a:prstGeom prst="straightConnector1">
            <a:avLst/>
          </a:prstGeom>
          <a:noFill/>
          <a:ln w="19050" cap="flat" cmpd="sng">
            <a:solidFill>
              <a:schemeClr val="dk1"/>
            </a:solidFill>
            <a:prstDash val="solid"/>
            <a:round/>
            <a:headEnd type="none" w="med" len="med"/>
            <a:tailEnd type="none" w="med" len="med"/>
          </a:ln>
        </p:spPr>
      </p:cxnSp>
      <p:sp>
        <p:nvSpPr>
          <p:cNvPr id="5" name="Google Shape;207;p28">
            <a:extLst>
              <a:ext uri="{FF2B5EF4-FFF2-40B4-BE49-F238E27FC236}">
                <a16:creationId xmlns:a16="http://schemas.microsoft.com/office/drawing/2014/main" id="{8A7DE945-F2FA-ACC3-96BD-71885CD66548}"/>
              </a:ext>
            </a:extLst>
          </p:cNvPr>
          <p:cNvSpPr txBox="1">
            <a:spLocks/>
          </p:cNvSpPr>
          <p:nvPr/>
        </p:nvSpPr>
        <p:spPr>
          <a:xfrm>
            <a:off x="714199" y="847817"/>
            <a:ext cx="7718502" cy="3528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l-GR" sz="2000" dirty="0">
                <a:solidFill>
                  <a:srgbClr val="30394B"/>
                </a:solidFill>
                <a:latin typeface="Times New Roman"/>
                <a:cs typeface="Times New Roman"/>
              </a:rPr>
              <a:t>Με χρήση του </a:t>
            </a:r>
            <a:r>
              <a:rPr lang="el-GR" sz="2000" err="1">
                <a:solidFill>
                  <a:srgbClr val="30394B"/>
                </a:solidFill>
                <a:latin typeface="Times New Roman"/>
                <a:cs typeface="Times New Roman"/>
              </a:rPr>
              <a:t>Sentis</a:t>
            </a:r>
            <a:r>
              <a:rPr lang="el-GR" sz="2000" dirty="0">
                <a:solidFill>
                  <a:srgbClr val="30394B"/>
                </a:solidFill>
                <a:latin typeface="Times New Roman"/>
                <a:cs typeface="Times New Roman"/>
              </a:rPr>
              <a:t> της </a:t>
            </a:r>
            <a:r>
              <a:rPr lang="el-GR" sz="2000" err="1">
                <a:solidFill>
                  <a:srgbClr val="30394B"/>
                </a:solidFill>
                <a:latin typeface="Times New Roman"/>
                <a:cs typeface="Times New Roman"/>
              </a:rPr>
              <a:t>Unity</a:t>
            </a:r>
            <a:endParaRPr lang="el-GR" sz="2000">
              <a:solidFill>
                <a:srgbClr val="30394B"/>
              </a:solidFill>
              <a:latin typeface="Times New Roman"/>
              <a:cs typeface="Times New Roman"/>
            </a:endParaRPr>
          </a:p>
          <a:p>
            <a:pPr marL="438150" indent="-285750" algn="l">
              <a:spcBef>
                <a:spcPts val="1600"/>
              </a:spcBef>
              <a:buSzPts val="1200"/>
              <a:buFont typeface="Arial" panose="020B0604020202020204" pitchFamily="34" charset="0"/>
              <a:buChar char="•"/>
            </a:pPr>
            <a:r>
              <a:rPr lang="el-GR" sz="2000" dirty="0">
                <a:solidFill>
                  <a:srgbClr val="30394B"/>
                </a:solidFill>
                <a:latin typeface="Times New Roman"/>
                <a:cs typeface="Times New Roman"/>
              </a:rPr>
              <a:t>Βαθμολογία για κάθε σημείο ξεχωριστά</a:t>
            </a:r>
          </a:p>
          <a:p>
            <a:pPr marL="438150" indent="-285750" algn="l">
              <a:spcBef>
                <a:spcPts val="1600"/>
              </a:spcBef>
              <a:buSzPts val="1200"/>
              <a:buFont typeface="Arial" panose="020B0604020202020204" pitchFamily="34" charset="0"/>
              <a:buChar char="•"/>
            </a:pPr>
            <a:r>
              <a:rPr lang="el-GR" sz="2000" dirty="0">
                <a:solidFill>
                  <a:srgbClr val="30394B"/>
                </a:solidFill>
                <a:latin typeface="Times New Roman"/>
                <a:cs typeface="Times New Roman"/>
              </a:rPr>
              <a:t>Εξαρτάται από την διάταξη των σημείων αξιολόγησης</a:t>
            </a:r>
          </a:p>
          <a:p>
            <a:pPr marL="438150" indent="-285750" algn="l">
              <a:spcBef>
                <a:spcPts val="1600"/>
              </a:spcBef>
              <a:buSzPts val="1200"/>
              <a:buFont typeface="Arial" panose="020B0604020202020204" pitchFamily="34" charset="0"/>
              <a:buChar char="•"/>
            </a:pPr>
            <a:r>
              <a:rPr lang="el-GR" sz="2000">
                <a:solidFill>
                  <a:srgbClr val="30394B"/>
                </a:solidFill>
                <a:latin typeface="Times New Roman"/>
                <a:cs typeface="Times New Roman"/>
              </a:rPr>
              <a:t>Ελέγχεται από τον χρήστη μέσω της τιμής κατωφλίου</a:t>
            </a:r>
            <a:endParaRPr lang="el-GR" sz="2000" dirty="0">
              <a:solidFill>
                <a:srgbClr val="30394B"/>
              </a:solidFill>
              <a:latin typeface="Times New Roman"/>
              <a:cs typeface="Times New Roman"/>
            </a:endParaRPr>
          </a:p>
        </p:txBody>
      </p:sp>
    </p:spTree>
    <p:extLst>
      <p:ext uri="{BB962C8B-B14F-4D97-AF65-F5344CB8AC3E}">
        <p14:creationId xmlns:p14="http://schemas.microsoft.com/office/powerpoint/2010/main" val="134525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13</a:t>
            </a:fld>
            <a:endParaRPr dirty="0"/>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b="0" dirty="0">
                <a:latin typeface="Times New Roman" panose="02020603050405020304" pitchFamily="18" charset="0"/>
                <a:cs typeface="Times New Roman" panose="02020603050405020304" pitchFamily="18" charset="0"/>
              </a:rPr>
              <a:t>ΠΕΙΡΑΜΑΤΙΚΗ ΑΞΙΟΛΟΓΗΣΗ</a:t>
            </a:r>
            <a:endParaRPr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5767754" y="731375"/>
            <a:ext cx="3376377" cy="0"/>
          </a:xfrm>
          <a:prstGeom prst="straightConnector1">
            <a:avLst/>
          </a:prstGeom>
          <a:noFill/>
          <a:ln w="19050" cap="flat" cmpd="sng">
            <a:solidFill>
              <a:schemeClr val="dk1"/>
            </a:solidFill>
            <a:prstDash val="solid"/>
            <a:round/>
            <a:headEnd type="none" w="med" len="med"/>
            <a:tailEnd type="none" w="med" len="med"/>
          </a:ln>
        </p:spPr>
      </p:cxnSp>
      <p:sp>
        <p:nvSpPr>
          <p:cNvPr id="2" name="Ορθογώνιο: Στρογγύλεμα γωνιών 1">
            <a:extLst>
              <a:ext uri="{FF2B5EF4-FFF2-40B4-BE49-F238E27FC236}">
                <a16:creationId xmlns:a16="http://schemas.microsoft.com/office/drawing/2014/main" id="{62A67CA2-1D04-C825-3D21-D19F0C331E72}"/>
              </a:ext>
            </a:extLst>
          </p:cNvPr>
          <p:cNvSpPr/>
          <p:nvPr/>
        </p:nvSpPr>
        <p:spPr>
          <a:xfrm>
            <a:off x="4388520" y="1752984"/>
            <a:ext cx="3583904" cy="200462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Ορθογώνιο: Στρογγύλεμα γωνιών 2">
            <a:extLst>
              <a:ext uri="{FF2B5EF4-FFF2-40B4-BE49-F238E27FC236}">
                <a16:creationId xmlns:a16="http://schemas.microsoft.com/office/drawing/2014/main" id="{8AB8B6E7-80C5-CAE1-4873-04D4408D5A14}"/>
              </a:ext>
            </a:extLst>
          </p:cNvPr>
          <p:cNvSpPr/>
          <p:nvPr/>
        </p:nvSpPr>
        <p:spPr>
          <a:xfrm>
            <a:off x="862780" y="1054593"/>
            <a:ext cx="2934929" cy="1517157"/>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91805" y="1053902"/>
            <a:ext cx="3622926" cy="13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152400" indent="0" algn="l">
              <a:spcBef>
                <a:spcPts val="1600"/>
              </a:spcBef>
              <a:buSzPts val="1200"/>
            </a:pPr>
            <a:r>
              <a:rPr lang="el-GR" sz="1600" dirty="0">
                <a:solidFill>
                  <a:srgbClr val="30394B"/>
                </a:solidFill>
                <a:latin typeface="Times New Roman"/>
                <a:cs typeface="Times New Roman"/>
                <a:sym typeface="Hind Madurai"/>
              </a:rPr>
              <a:t>Πειράματα</a:t>
            </a:r>
            <a:endParaRPr lang="en-US" sz="1600" dirty="0">
              <a:solidFill>
                <a:srgbClr val="30394B"/>
              </a:solidFill>
              <a:latin typeface="Times New Roman" panose="02020603050405020304" pitchFamily="18" charset="0"/>
              <a:cs typeface="Times New Roman" panose="02020603050405020304" pitchFamily="18" charset="0"/>
              <a:sym typeface="Hind Madurai"/>
            </a:endParaRPr>
          </a:p>
          <a:p>
            <a:pPr marL="781050" lvl="1" indent="-171450" algn="l">
              <a:spcBef>
                <a:spcPts val="1600"/>
              </a:spcBef>
              <a:buSzPts val="1200"/>
              <a:buFont typeface="Arial" panose="020B0604020202020204" pitchFamily="34" charset="0"/>
              <a:buChar char="•"/>
            </a:pPr>
            <a:r>
              <a:rPr lang="el-GR" sz="1100" dirty="0">
                <a:solidFill>
                  <a:srgbClr val="30394B"/>
                </a:solidFill>
                <a:latin typeface="Times New Roman"/>
                <a:cs typeface="Times New Roman"/>
                <a:sym typeface="Hind Madurai"/>
              </a:rPr>
              <a:t>Εσωτερικός χώρος</a:t>
            </a:r>
            <a:endParaRPr lang="en-US" sz="1100" dirty="0">
              <a:solidFill>
                <a:srgbClr val="30394B"/>
              </a:solidFill>
              <a:latin typeface="Times New Roman" panose="02020603050405020304" pitchFamily="18" charset="0"/>
              <a:cs typeface="Times New Roman" panose="02020603050405020304" pitchFamily="18" charset="0"/>
              <a:sym typeface="Hind Madurai"/>
            </a:endParaRPr>
          </a:p>
          <a:p>
            <a:pPr marL="781050" lvl="1" indent="-171450" algn="l">
              <a:spcBef>
                <a:spcPts val="1600"/>
              </a:spcBef>
              <a:buSzPts val="1200"/>
              <a:buFont typeface="Arial" panose="020B0604020202020204" pitchFamily="34" charset="0"/>
              <a:buChar char="•"/>
            </a:pPr>
            <a:r>
              <a:rPr lang="el-GR" sz="1100" dirty="0">
                <a:solidFill>
                  <a:srgbClr val="30394B"/>
                </a:solidFill>
                <a:latin typeface="Times New Roman"/>
                <a:cs typeface="Times New Roman"/>
                <a:sym typeface="Hind Madurai"/>
              </a:rPr>
              <a:t>Εξωτερικός χώρος</a:t>
            </a:r>
            <a:endParaRPr lang="en-US" sz="1100" dirty="0">
              <a:solidFill>
                <a:srgbClr val="30394B"/>
              </a:solidFill>
              <a:latin typeface="Times New Roman" panose="02020603050405020304" pitchFamily="18" charset="0"/>
              <a:cs typeface="Times New Roman" panose="02020603050405020304" pitchFamily="18" charset="0"/>
              <a:sym typeface="Hind Madurai"/>
            </a:endParaRPr>
          </a:p>
        </p:txBody>
      </p:sp>
      <p:sp>
        <p:nvSpPr>
          <p:cNvPr id="10" name="Google Shape;207;p28">
            <a:extLst>
              <a:ext uri="{FF2B5EF4-FFF2-40B4-BE49-F238E27FC236}">
                <a16:creationId xmlns:a16="http://schemas.microsoft.com/office/drawing/2014/main" id="{79DB48A8-911D-E08F-A682-5CDEB88D72D3}"/>
              </a:ext>
            </a:extLst>
          </p:cNvPr>
          <p:cNvSpPr txBox="1">
            <a:spLocks/>
          </p:cNvSpPr>
          <p:nvPr/>
        </p:nvSpPr>
        <p:spPr>
          <a:xfrm>
            <a:off x="4388521" y="1835116"/>
            <a:ext cx="3880101" cy="1771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152400" indent="0" algn="l">
              <a:spcBef>
                <a:spcPts val="1600"/>
              </a:spcBef>
              <a:buSzPts val="1200"/>
            </a:pPr>
            <a:r>
              <a:rPr lang="el-GR" dirty="0">
                <a:solidFill>
                  <a:srgbClr val="30394B"/>
                </a:solidFill>
                <a:latin typeface="Times New Roman" panose="02020603050405020304" pitchFamily="18" charset="0"/>
                <a:cs typeface="Times New Roman" panose="02020603050405020304" pitchFamily="18" charset="0"/>
                <a:sym typeface="Hind Madurai"/>
              </a:rPr>
              <a:t>Το Σύστημα</a:t>
            </a:r>
            <a:endParaRPr lang="en-US" dirty="0">
              <a:solidFill>
                <a:srgbClr val="30394B"/>
              </a:solidFill>
              <a:latin typeface="Times New Roman" panose="02020603050405020304" pitchFamily="18" charset="0"/>
              <a:cs typeface="Times New Roman" panose="02020603050405020304" pitchFamily="18" charset="0"/>
              <a:sym typeface="Hind Madurai"/>
            </a:endParaRPr>
          </a:p>
          <a:p>
            <a:pPr marL="781050" lvl="1" indent="-171450" algn="l">
              <a:spcBef>
                <a:spcPts val="1600"/>
              </a:spcBef>
              <a:buSzPts val="1200"/>
              <a:buFont typeface="Arial" panose="020B0604020202020204" pitchFamily="34" charset="0"/>
              <a:buChar char="•"/>
            </a:pPr>
            <a:r>
              <a:rPr lang="en-US" sz="1100" dirty="0">
                <a:solidFill>
                  <a:srgbClr val="30394B"/>
                </a:solidFill>
                <a:latin typeface="Times New Roman"/>
                <a:cs typeface="Times New Roman"/>
                <a:sym typeface="Hind Madurai"/>
              </a:rPr>
              <a:t>Unity 6</a:t>
            </a:r>
            <a:endParaRPr lang="en-US" sz="1100" dirty="0">
              <a:solidFill>
                <a:srgbClr val="30394B"/>
              </a:solidFill>
              <a:latin typeface="Times New Roman" panose="02020603050405020304" pitchFamily="18" charset="0"/>
              <a:cs typeface="Times New Roman" panose="02020603050405020304" pitchFamily="18" charset="0"/>
            </a:endParaRPr>
          </a:p>
          <a:p>
            <a:pPr marL="781050" lvl="1" indent="-171450" algn="l">
              <a:spcBef>
                <a:spcPts val="1600"/>
              </a:spcBef>
              <a:buSzPts val="1200"/>
              <a:buFont typeface="Arial" panose="020B0604020202020204" pitchFamily="34" charset="0"/>
              <a:buChar char="•"/>
            </a:pPr>
            <a:r>
              <a:rPr lang="en-US" sz="1100" dirty="0" err="1">
                <a:solidFill>
                  <a:srgbClr val="30394B"/>
                </a:solidFill>
                <a:latin typeface="Times New Roman"/>
                <a:cs typeface="Times New Roman"/>
                <a:sym typeface="Hind Madurai"/>
              </a:rPr>
              <a:t>Sponza</a:t>
            </a:r>
            <a:r>
              <a:rPr lang="en-US" sz="1100" dirty="0">
                <a:solidFill>
                  <a:srgbClr val="30394B"/>
                </a:solidFill>
                <a:latin typeface="Times New Roman"/>
                <a:cs typeface="Times New Roman"/>
                <a:sym typeface="Hind Madurai"/>
              </a:rPr>
              <a:t>, Corridor, Office</a:t>
            </a:r>
            <a:endParaRPr lang="en-US" sz="1100" dirty="0">
              <a:solidFill>
                <a:srgbClr val="30394B"/>
              </a:solidFill>
              <a:latin typeface="Times New Roman" panose="02020603050405020304" pitchFamily="18" charset="0"/>
              <a:cs typeface="Times New Roman" panose="02020603050405020304" pitchFamily="18" charset="0"/>
            </a:endParaRPr>
          </a:p>
          <a:p>
            <a:pPr marL="781050" lvl="1" indent="-171450" algn="l">
              <a:spcBef>
                <a:spcPts val="1600"/>
              </a:spcBef>
              <a:buSzPts val="1200"/>
              <a:buFont typeface="Arial" panose="020B0604020202020204" pitchFamily="34" charset="0"/>
              <a:buChar char="•"/>
            </a:pPr>
            <a:r>
              <a:rPr lang="en-US" sz="1100" dirty="0" err="1">
                <a:solidFill>
                  <a:srgbClr val="30394B"/>
                </a:solidFill>
                <a:latin typeface="Times New Roman"/>
                <a:cs typeface="Times New Roman"/>
              </a:rPr>
              <a:t>Ποικιλί</a:t>
            </a:r>
            <a:r>
              <a:rPr lang="en-US" sz="1100" dirty="0">
                <a:solidFill>
                  <a:srgbClr val="30394B"/>
                </a:solidFill>
                <a:latin typeface="Times New Roman"/>
                <a:cs typeface="Times New Roman"/>
              </a:rPr>
              <a:t>α χαρα</a:t>
            </a:r>
            <a:r>
              <a:rPr lang="en-US" sz="1100" dirty="0" err="1">
                <a:solidFill>
                  <a:srgbClr val="30394B"/>
                </a:solidFill>
                <a:latin typeface="Times New Roman"/>
                <a:cs typeface="Times New Roman"/>
              </a:rPr>
              <a:t>κτηριστικών</a:t>
            </a:r>
            <a:endParaRPr lang="en-US" sz="1100" dirty="0" err="1">
              <a:solidFill>
                <a:srgbClr val="30394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041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Times New Roman"/>
                <a:cs typeface="Times New Roman"/>
              </a:rPr>
              <a:t>PERFORMANCE</a:t>
            </a:r>
            <a:endParaRPr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3878826" y="731375"/>
            <a:ext cx="5265305"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5648632" y="917706"/>
            <a:ext cx="3389391"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n-US" sz="1400">
                <a:solidFill>
                  <a:srgbClr val="30394B"/>
                </a:solidFill>
                <a:latin typeface="Times New Roman"/>
                <a:cs typeface="Times New Roman"/>
              </a:rPr>
              <a:t>Χρήση του LumiProbes</a:t>
            </a:r>
            <a:endParaRPr lang="en-US" sz="1400" dirty="0">
              <a:solidFill>
                <a:srgbClr val="30394B"/>
              </a:solidFill>
              <a:latin typeface="Times New Roman" panose="02020603050405020304" pitchFamily="18" charset="0"/>
              <a:cs typeface="Times New Roman" panose="02020603050405020304" pitchFamily="18" charset="0"/>
            </a:endParaRPr>
          </a:p>
          <a:p>
            <a:pPr marL="895350" lvl="1" indent="-285750" algn="l">
              <a:spcBef>
                <a:spcPts val="1600"/>
              </a:spcBef>
              <a:buSzPts val="1200"/>
              <a:buFont typeface="Arial" panose="020B0604020202020204" pitchFamily="34" charset="0"/>
              <a:buChar char="•"/>
            </a:pPr>
            <a:r>
              <a:rPr lang="el-GR" sz="1100">
                <a:solidFill>
                  <a:srgbClr val="30394B"/>
                </a:solidFill>
                <a:latin typeface="Times New Roman"/>
                <a:cs typeface="Times New Roman"/>
                <a:sym typeface="Hind Madurai"/>
              </a:rPr>
              <a:t>Vardis, Vasilakis, Papaioannou (2021)</a:t>
            </a:r>
            <a:endParaRPr lang="en-US" sz="1100" dirty="0">
              <a:solidFill>
                <a:srgbClr val="30394B"/>
              </a:solidFill>
              <a:latin typeface="Times New Roman"/>
              <a:cs typeface="Times New Roman" panose="02020603050405020304" pitchFamily="18" charset="0"/>
              <a:sym typeface="Hind Madurai"/>
            </a:endParaRPr>
          </a:p>
          <a:p>
            <a:pPr marL="438150" indent="-285750" algn="l">
              <a:spcBef>
                <a:spcPts val="1600"/>
              </a:spcBef>
              <a:buSzPts val="1200"/>
              <a:buFont typeface="Arial" panose="020B0604020202020204" pitchFamily="34" charset="0"/>
              <a:buChar char="•"/>
            </a:pPr>
            <a:r>
              <a:rPr lang="en-US" sz="1400">
                <a:solidFill>
                  <a:srgbClr val="30394B"/>
                </a:solidFill>
                <a:latin typeface="Times New Roman"/>
                <a:cs typeface="Times New Roman"/>
                <a:sym typeface="Hind Madurai"/>
              </a:rPr>
              <a:t>Σημαντική επιτάχυνση LPNN</a:t>
            </a:r>
            <a:endParaRPr lang="el-GR" sz="1400" dirty="0">
              <a:solidFill>
                <a:srgbClr val="30394B"/>
              </a:solidFill>
              <a:latin typeface="Times New Roman" panose="02020603050405020304" pitchFamily="18" charset="0"/>
              <a:cs typeface="Times New Roman" panose="02020603050405020304" pitchFamily="18" charset="0"/>
              <a:sym typeface="Hind Madurai"/>
            </a:endParaRPr>
          </a:p>
          <a:p>
            <a:pPr marL="895350" lvl="1" indent="-285750" algn="l">
              <a:spcBef>
                <a:spcPts val="1600"/>
              </a:spcBef>
              <a:buSzPts val="1200"/>
              <a:buFont typeface="Arial" panose="020B0604020202020204" pitchFamily="34" charset="0"/>
              <a:buChar char="•"/>
            </a:pPr>
            <a:r>
              <a:rPr lang="el-GR" sz="1200">
                <a:solidFill>
                  <a:srgbClr val="30394B"/>
                </a:solidFill>
                <a:latin typeface="Times New Roman"/>
                <a:cs typeface="Times New Roman"/>
              </a:rPr>
              <a:t>Χρόνοι μικρότεροι από 1 δευτερόλεπτο ακόμα και για μεγάλο πλήθος σημείων</a:t>
            </a:r>
          </a:p>
          <a:p>
            <a:pPr marL="438150" indent="-285750" algn="l">
              <a:spcBef>
                <a:spcPts val="1600"/>
              </a:spcBef>
              <a:buSzPts val="1200"/>
              <a:buFont typeface="Arial" panose="020B0604020202020204" pitchFamily="34" charset="0"/>
              <a:buChar char="•"/>
            </a:pPr>
            <a:r>
              <a:rPr lang="el-GR" sz="1600">
                <a:solidFill>
                  <a:srgbClr val="30394B"/>
                </a:solidFill>
                <a:latin typeface="Times New Roman"/>
                <a:cs typeface="Times New Roman"/>
              </a:rPr>
              <a:t>Χρήση GPU για παράλληλο υπολογισμό</a:t>
            </a:r>
            <a:endParaRPr lang="el-GR" sz="1600" dirty="0">
              <a:solidFill>
                <a:srgbClr val="30394B"/>
              </a:solidFill>
              <a:latin typeface="Times New Roman"/>
              <a:cs typeface="Times New Roman"/>
            </a:endParaRPr>
          </a:p>
        </p:txBody>
      </p:sp>
      <p:pic>
        <p:nvPicPr>
          <p:cNvPr id="5" name="Εικόνα 4" descr="Εικόνα που περιέχει κείμενο, αριθμός, γραμματοσειρά, στιγμιότυπο οθόνης&#10;&#10;Το περιεχόμενο που δημιουργείται από ΑΙ μπορεί να μην είναι σωστό.">
            <a:extLst>
              <a:ext uri="{FF2B5EF4-FFF2-40B4-BE49-F238E27FC236}">
                <a16:creationId xmlns:a16="http://schemas.microsoft.com/office/drawing/2014/main" id="{6EC6F7DF-09B2-606C-E8D6-FCB8418A8CDB}"/>
              </a:ext>
            </a:extLst>
          </p:cNvPr>
          <p:cNvPicPr>
            <a:picLocks noChangeAspect="1"/>
          </p:cNvPicPr>
          <p:nvPr/>
        </p:nvPicPr>
        <p:blipFill>
          <a:blip r:embed="rId3"/>
          <a:stretch>
            <a:fillRect/>
          </a:stretch>
        </p:blipFill>
        <p:spPr>
          <a:xfrm>
            <a:off x="664476" y="1528003"/>
            <a:ext cx="4677938" cy="2433572"/>
          </a:xfrm>
          <a:prstGeom prst="rect">
            <a:avLst/>
          </a:prstGeom>
          <a:ln w="12700">
            <a:solidFill>
              <a:schemeClr val="dk1"/>
            </a:solidFill>
          </a:ln>
        </p:spPr>
      </p:pic>
    </p:spTree>
    <p:extLst>
      <p:ext uri="{BB962C8B-B14F-4D97-AF65-F5344CB8AC3E}">
        <p14:creationId xmlns:p14="http://schemas.microsoft.com/office/powerpoint/2010/main" val="3348747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a:latin typeface="Times New Roman"/>
                <a:cs typeface="Times New Roman"/>
              </a:rPr>
              <a:t>LIGHT PROBE POSITIONING</a:t>
            </a:r>
            <a:endParaRPr lang="en" b="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358259" y="1491552"/>
            <a:ext cx="3426300" cy="2996400"/>
          </a:xfrm>
          <a:prstGeom prst="rect">
            <a:avLst/>
          </a:prstGeom>
        </p:spPr>
        <p:txBody>
          <a:bodyPr spcFirstLastPara="1" wrap="square" lIns="91425" tIns="91425" rIns="91425" bIns="91425" anchor="ctr" anchorCtr="0">
            <a:noAutofit/>
          </a:bodyPr>
          <a:lstStyle/>
          <a:p>
            <a:pPr marL="0" indent="0">
              <a:buClr>
                <a:schemeClr val="dk1"/>
              </a:buClr>
              <a:buSzPts val="1100"/>
              <a:buNone/>
            </a:pPr>
            <a:r>
              <a:rPr lang="el-GR" sz="1600">
                <a:latin typeface="Times New Roman"/>
                <a:cs typeface="Times New Roman"/>
              </a:rPr>
              <a:t>Χαρακτηριστικά καλής τοποθέτησης</a:t>
            </a:r>
            <a:endParaRPr lang="el-GR" sz="1600">
              <a:latin typeface="Times New Roman" panose="02020603050405020304" pitchFamily="18" charset="0"/>
              <a:cs typeface="Times New Roman" panose="02020603050405020304" pitchFamily="18" charset="0"/>
            </a:endParaRPr>
          </a:p>
          <a:p>
            <a:pPr marL="285750" indent="-285750">
              <a:buClr>
                <a:schemeClr val="dk1"/>
              </a:buClr>
              <a:buSzPts val="1100"/>
              <a:buFont typeface="Arial" panose="020B0604020202020204" pitchFamily="34" charset="0"/>
              <a:buChar char="•"/>
            </a:pPr>
            <a:r>
              <a:rPr lang="el-GR" sz="1600">
                <a:latin typeface="Times New Roman"/>
                <a:cs typeface="Times New Roman"/>
              </a:rPr>
              <a:t>Σε σημεία με δυναμικά αντικείμενα</a:t>
            </a:r>
            <a:endParaRPr lang="el-GR" sz="1600">
              <a:latin typeface="Times New Roman" panose="02020603050405020304" pitchFamily="18" charset="0"/>
              <a:cs typeface="Times New Roman" panose="02020603050405020304" pitchFamily="18" charset="0"/>
            </a:endParaRPr>
          </a:p>
          <a:p>
            <a:pPr marL="285750" indent="-285750">
              <a:buClr>
                <a:schemeClr val="dk1"/>
              </a:buClr>
              <a:buSzPts val="1100"/>
              <a:buFont typeface="Arial" panose="020B0604020202020204" pitchFamily="34" charset="0"/>
              <a:buChar char="•"/>
            </a:pPr>
            <a:r>
              <a:rPr lang="el-GR" sz="1600">
                <a:latin typeface="Times New Roman"/>
                <a:cs typeface="Times New Roman"/>
              </a:rPr>
              <a:t>Σημεία με μεγαλη αλλαγή στον φωτεισμό</a:t>
            </a:r>
            <a:endParaRPr lang="el-GR" sz="1600">
              <a:latin typeface="Times New Roman" panose="02020603050405020304" pitchFamily="18" charset="0"/>
              <a:cs typeface="Times New Roman" panose="02020603050405020304" pitchFamily="18" charset="0"/>
            </a:endParaRPr>
          </a:p>
          <a:p>
            <a:pPr marL="285750" indent="-285750">
              <a:buClr>
                <a:schemeClr val="dk1"/>
              </a:buClr>
              <a:buSzPts val="1100"/>
              <a:buFont typeface="Arial" panose="020B0604020202020204" pitchFamily="34" charset="0"/>
              <a:buChar char="•"/>
            </a:pPr>
            <a:r>
              <a:rPr lang="el-GR" sz="1600">
                <a:latin typeface="Times New Roman"/>
                <a:cs typeface="Times New Roman"/>
              </a:rPr>
              <a:t>Κοντά σε αδιαφανείς επιφάνειες</a:t>
            </a:r>
            <a:endParaRPr lang="el-GR" sz="1600">
              <a:latin typeface="Times New Roman" panose="02020603050405020304" pitchFamily="18" charset="0"/>
              <a:cs typeface="Times New Roman" panose="02020603050405020304" pitchFamily="18" charset="0"/>
            </a:endParaRPr>
          </a:p>
          <a:p>
            <a:pPr marL="285750" indent="-285750">
              <a:buClr>
                <a:schemeClr val="dk1"/>
              </a:buClr>
              <a:buSzPts val="1100"/>
              <a:buFont typeface="Arial" panose="020B0604020202020204" pitchFamily="34" charset="0"/>
              <a:buChar char="•"/>
            </a:pPr>
            <a:r>
              <a:rPr lang="el-GR" sz="1600">
                <a:latin typeface="Times New Roman"/>
                <a:cs typeface="Times New Roman"/>
              </a:rPr>
              <a:t>Αρκετά για ακριβή φωτισμό, όχι υπερβολικά πολλά</a:t>
            </a:r>
            <a:endParaRPr lang="el-GR" sz="1600" dirty="0">
              <a:latin typeface="Times New Roman" panose="02020603050405020304" pitchFamily="18" charset="0"/>
              <a:cs typeface="Times New Roman" panose="02020603050405020304" pitchFamily="18" charset="0"/>
            </a:endParaRPr>
          </a:p>
        </p:txBody>
      </p:sp>
      <p:sp>
        <p:nvSpPr>
          <p:cNvPr id="249" name="Google Shape;249;p31"/>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5627517" y="724232"/>
            <a:ext cx="3516608" cy="7143"/>
          </a:xfrm>
          <a:prstGeom prst="straightConnector1">
            <a:avLst/>
          </a:prstGeom>
          <a:noFill/>
          <a:ln w="19050" cap="flat" cmpd="sng">
            <a:solidFill>
              <a:schemeClr val="dk1"/>
            </a:solidFill>
            <a:prstDash val="solid"/>
            <a:round/>
            <a:headEnd type="none" w="med" len="med"/>
            <a:tailEnd type="none" w="med" len="med"/>
          </a:ln>
        </p:spPr>
      </p:cxnSp>
      <p:pic>
        <p:nvPicPr>
          <p:cNvPr id="4" name="Εικόνα 3" descr="Εικόνα που περιέχει στιγμιότυπο οθόνης, τετράγωνο, ορθογώνιο παραλληλόγραμμο, κίτρινο&#10;&#10;Το περιεχόμενο που δημιουργείται από ΑΙ μπορεί να μην είναι σωστό.">
            <a:extLst>
              <a:ext uri="{FF2B5EF4-FFF2-40B4-BE49-F238E27FC236}">
                <a16:creationId xmlns:a16="http://schemas.microsoft.com/office/drawing/2014/main" id="{4D1BABC8-489E-D168-E27C-14E6039CE912}"/>
              </a:ext>
            </a:extLst>
          </p:cNvPr>
          <p:cNvPicPr>
            <a:picLocks noChangeAspect="1"/>
          </p:cNvPicPr>
          <p:nvPr/>
        </p:nvPicPr>
        <p:blipFill>
          <a:blip r:embed="rId3"/>
          <a:stretch>
            <a:fillRect/>
          </a:stretch>
        </p:blipFill>
        <p:spPr>
          <a:xfrm>
            <a:off x="4722828" y="1008882"/>
            <a:ext cx="3431593" cy="3436208"/>
          </a:xfrm>
          <a:prstGeom prst="rect">
            <a:avLst/>
          </a:prstGeom>
          <a:ln w="12700">
            <a:solidFill>
              <a:schemeClr val="dk1"/>
            </a:solidFill>
          </a:ln>
        </p:spPr>
      </p:pic>
    </p:spTree>
    <p:extLst>
      <p:ext uri="{BB962C8B-B14F-4D97-AF65-F5344CB8AC3E}">
        <p14:creationId xmlns:p14="http://schemas.microsoft.com/office/powerpoint/2010/main" val="3079715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QUALITATIVE RESULTS</a:t>
            </a:r>
            <a:endParaRPr lang="en-US"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713225" y="1017725"/>
            <a:ext cx="2811708" cy="29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l-GR" sz="1400" b="1">
                <a:latin typeface="Times New Roman"/>
                <a:cs typeface="Times New Roman"/>
              </a:rPr>
              <a:t>Ταχύτητα εκτέλεσης</a:t>
            </a:r>
            <a:endParaRPr lang="en-US" sz="1400" b="1" dirty="0">
              <a:latin typeface="Times New Roman" panose="02020603050405020304" pitchFamily="18" charset="0"/>
              <a:cs typeface="Times New Roman" panose="02020603050405020304" pitchFamily="18" charset="0"/>
            </a:endParaRPr>
          </a:p>
          <a:p>
            <a:pPr marL="0" indent="0">
              <a:buClr>
                <a:schemeClr val="dk1"/>
              </a:buClr>
              <a:buSzPts val="1100"/>
              <a:buNone/>
            </a:pPr>
            <a:r>
              <a:rPr lang="el-GR" sz="1400" b="1">
                <a:latin typeface="Times New Roman"/>
                <a:cs typeface="Times New Roman"/>
              </a:rPr>
              <a:t>Πλήθος φωτο-ανιχνευτών</a:t>
            </a:r>
            <a:endParaRPr lang="en-US" sz="1400" b="1" dirty="0">
              <a:latin typeface="Times New Roman" panose="02020603050405020304" pitchFamily="18" charset="0"/>
              <a:cs typeface="Times New Roman" panose="02020603050405020304" pitchFamily="18" charset="0"/>
            </a:endParaRPr>
          </a:p>
        </p:txBody>
      </p:sp>
      <p:sp>
        <p:nvSpPr>
          <p:cNvPr id="249" name="Google Shape;249;p31"/>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5123058" y="681370"/>
            <a:ext cx="4013923" cy="21430"/>
          </a:xfrm>
          <a:prstGeom prst="straightConnector1">
            <a:avLst/>
          </a:prstGeom>
          <a:noFill/>
          <a:ln w="19050" cap="flat" cmpd="sng">
            <a:solidFill>
              <a:schemeClr val="dk1"/>
            </a:solidFill>
            <a:prstDash val="solid"/>
            <a:round/>
            <a:headEnd type="none" w="med" len="med"/>
            <a:tailEnd type="none" w="med" len="med"/>
          </a:ln>
        </p:spPr>
      </p:cxnSp>
      <p:pic>
        <p:nvPicPr>
          <p:cNvPr id="4" name="Εικόνα 3" descr="Εικόνα που περιέχει στιγμιότυπο οθόνης, γραμμή, τέχνη&#10;&#10;Το περιεχόμενο που δημιουργείται από ΑΙ μπορεί να μην είναι σωστό.">
            <a:extLst>
              <a:ext uri="{FF2B5EF4-FFF2-40B4-BE49-F238E27FC236}">
                <a16:creationId xmlns:a16="http://schemas.microsoft.com/office/drawing/2014/main" id="{27A3D4A8-A3A2-F1DB-0D6C-2AB7859DEAE9}"/>
              </a:ext>
            </a:extLst>
          </p:cNvPr>
          <p:cNvPicPr>
            <a:picLocks noChangeAspect="1"/>
          </p:cNvPicPr>
          <p:nvPr/>
        </p:nvPicPr>
        <p:blipFill>
          <a:blip r:embed="rId3"/>
          <a:stretch>
            <a:fillRect/>
          </a:stretch>
        </p:blipFill>
        <p:spPr>
          <a:xfrm>
            <a:off x="2987026" y="1284325"/>
            <a:ext cx="3169896" cy="2732010"/>
          </a:xfrm>
          <a:prstGeom prst="rect">
            <a:avLst/>
          </a:prstGeom>
          <a:ln w="12700">
            <a:solidFill>
              <a:srgbClr val="1093DD"/>
            </a:solidFill>
          </a:ln>
        </p:spPr>
      </p:pic>
      <p:sp>
        <p:nvSpPr>
          <p:cNvPr id="12" name="Google Shape;247;p31">
            <a:extLst>
              <a:ext uri="{FF2B5EF4-FFF2-40B4-BE49-F238E27FC236}">
                <a16:creationId xmlns:a16="http://schemas.microsoft.com/office/drawing/2014/main" id="{35ACEA41-87F4-1709-D6F3-93E07CCC5D07}"/>
              </a:ext>
            </a:extLst>
          </p:cNvPr>
          <p:cNvSpPr txBox="1">
            <a:spLocks/>
          </p:cNvSpPr>
          <p:nvPr/>
        </p:nvSpPr>
        <p:spPr>
          <a:xfrm>
            <a:off x="6303241" y="1073549"/>
            <a:ext cx="2811708" cy="299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0" indent="0">
              <a:buNone/>
            </a:pPr>
            <a:r>
              <a:rPr lang="el-GR" sz="1400" b="1">
                <a:latin typeface="Times New Roman"/>
                <a:cs typeface="Times New Roman"/>
              </a:rPr>
              <a:t>Εγγύτητα σε τοίχο</a:t>
            </a:r>
          </a:p>
          <a:p>
            <a:pPr marL="0" indent="0">
              <a:buNone/>
            </a:pPr>
            <a:r>
              <a:rPr lang="el-GR" sz="1400" b="1">
                <a:latin typeface="Times New Roman"/>
                <a:cs typeface="Times New Roman"/>
              </a:rPr>
              <a:t>Εγγύτητα σε πηγή φωτός</a:t>
            </a:r>
          </a:p>
          <a:p>
            <a:pPr marL="0" indent="0">
              <a:buNone/>
            </a:pPr>
            <a:r>
              <a:rPr lang="el-GR" sz="1400" b="1">
                <a:latin typeface="Times New Roman"/>
                <a:cs typeface="Times New Roman"/>
              </a:rPr>
              <a:t>Κάλυψη χώρου</a:t>
            </a:r>
            <a:endParaRPr lang="el-GR" sz="1400" b="1" dirty="0">
              <a:latin typeface="Times New Roman"/>
              <a:cs typeface="Times New Roman"/>
            </a:endParaRPr>
          </a:p>
        </p:txBody>
      </p:sp>
    </p:spTree>
    <p:extLst>
      <p:ext uri="{BB962C8B-B14F-4D97-AF65-F5344CB8AC3E}">
        <p14:creationId xmlns:p14="http://schemas.microsoft.com/office/powerpoint/2010/main" val="18793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17</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a:latin typeface="Times New Roman"/>
                <a:cs typeface="Times New Roman"/>
              </a:rPr>
              <a:t>QUALITATIVE RESULTS</a:t>
            </a:r>
            <a:endParaRPr b="0" dirty="0">
              <a:latin typeface="Times New Roman" panose="02020603050405020304" pitchFamily="18" charset="0"/>
              <a:cs typeface="Times New Roman" panose="02020603050405020304" pitchFamily="18" charset="0"/>
            </a:endParaRPr>
          </a:p>
        </p:txBody>
      </p:sp>
      <p:sp>
        <p:nvSpPr>
          <p:cNvPr id="249" name="Google Shape;249;p31"/>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4932484" y="722583"/>
            <a:ext cx="4211641" cy="8792"/>
          </a:xfrm>
          <a:prstGeom prst="straightConnector1">
            <a:avLst/>
          </a:prstGeom>
          <a:noFill/>
          <a:ln w="19050" cap="flat" cmpd="sng">
            <a:solidFill>
              <a:schemeClr val="dk1"/>
            </a:solidFill>
            <a:prstDash val="solid"/>
            <a:round/>
            <a:headEnd type="none" w="med" len="med"/>
            <a:tailEnd type="none" w="med" len="med"/>
          </a:ln>
        </p:spPr>
      </p:cxnSp>
      <p:sp>
        <p:nvSpPr>
          <p:cNvPr id="15" name="Google Shape;247;p31">
            <a:extLst>
              <a:ext uri="{FF2B5EF4-FFF2-40B4-BE49-F238E27FC236}">
                <a16:creationId xmlns:a16="http://schemas.microsoft.com/office/drawing/2014/main" id="{657D5C5E-BF67-62DA-3EA4-7CA48F02C162}"/>
              </a:ext>
            </a:extLst>
          </p:cNvPr>
          <p:cNvSpPr txBox="1">
            <a:spLocks/>
          </p:cNvSpPr>
          <p:nvPr/>
        </p:nvSpPr>
        <p:spPr>
          <a:xfrm>
            <a:off x="4788301" y="778990"/>
            <a:ext cx="3426300" cy="369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0" indent="0">
              <a:buClr>
                <a:schemeClr val="dk1"/>
              </a:buClr>
              <a:buSzPts val="1100"/>
              <a:buNone/>
            </a:pPr>
            <a:r>
              <a:rPr lang="en-US" b="1">
                <a:latin typeface="Times New Roman"/>
                <a:cs typeface="Times New Roman"/>
              </a:rPr>
              <a:t>Κάλυψη της απότομης αλλαγής φωτισμού</a:t>
            </a:r>
          </a:p>
          <a:p>
            <a:pPr marL="0" indent="0">
              <a:buSzPts val="1100"/>
              <a:buNone/>
            </a:pPr>
            <a:endParaRPr lang="en-US" b="1" dirty="0">
              <a:latin typeface="Times New Roman" panose="02020603050405020304" pitchFamily="18" charset="0"/>
              <a:cs typeface="Times New Roman" panose="02020603050405020304" pitchFamily="18" charset="0"/>
            </a:endParaRPr>
          </a:p>
          <a:p>
            <a:pPr marL="0" indent="0">
              <a:buSzPts val="1100"/>
              <a:buNone/>
            </a:pPr>
            <a:r>
              <a:rPr lang="en-US" b="1">
                <a:latin typeface="Times New Roman"/>
                <a:cs typeface="Times New Roman"/>
              </a:rPr>
              <a:t>Κοντά στο πάτωμα και στις επιφάνειες με χρώμα</a:t>
            </a:r>
            <a:endParaRPr lang="en-US" b="1" dirty="0">
              <a:latin typeface="Times New Roman" panose="02020603050405020304" pitchFamily="18" charset="0"/>
              <a:cs typeface="Times New Roman" panose="02020603050405020304" pitchFamily="18" charset="0"/>
            </a:endParaRPr>
          </a:p>
          <a:p>
            <a:pPr marL="0" indent="0">
              <a:buSzPts val="1100"/>
              <a:buNone/>
            </a:pPr>
            <a:endParaRPr lang="en-US" b="1" dirty="0">
              <a:latin typeface="Times New Roman" panose="02020603050405020304" pitchFamily="18" charset="0"/>
              <a:cs typeface="Times New Roman" panose="02020603050405020304" pitchFamily="18" charset="0"/>
            </a:endParaRPr>
          </a:p>
          <a:p>
            <a:pPr marL="0" indent="0">
              <a:buSzPts val="1100"/>
              <a:buNone/>
            </a:pPr>
            <a:r>
              <a:rPr lang="en-US" b="1">
                <a:latin typeface="Times New Roman"/>
                <a:cs typeface="Times New Roman"/>
              </a:rPr>
              <a:t>Oversampling?</a:t>
            </a:r>
            <a:endParaRPr lang="en-US" b="1" dirty="0">
              <a:latin typeface="Times New Roman" panose="02020603050405020304" pitchFamily="18" charset="0"/>
              <a:cs typeface="Times New Roman" panose="02020603050405020304" pitchFamily="18" charset="0"/>
            </a:endParaRPr>
          </a:p>
        </p:txBody>
      </p:sp>
      <p:pic>
        <p:nvPicPr>
          <p:cNvPr id="3" name="Εικόνα 2" descr="Εικόνα που περιέχει στιγμιότυπο οθόνης, παιδική χαρά, μοντέλο κλίμακας, τροχός&#10;&#10;Το περιεχόμενο που δημιουργείται από ΑΙ μπορεί να μην είναι σωστό.">
            <a:extLst>
              <a:ext uri="{FF2B5EF4-FFF2-40B4-BE49-F238E27FC236}">
                <a16:creationId xmlns:a16="http://schemas.microsoft.com/office/drawing/2014/main" id="{E5F3F81E-4C0F-51F8-638B-E2D37FBA0CC6}"/>
              </a:ext>
            </a:extLst>
          </p:cNvPr>
          <p:cNvPicPr>
            <a:picLocks noChangeAspect="1"/>
          </p:cNvPicPr>
          <p:nvPr/>
        </p:nvPicPr>
        <p:blipFill>
          <a:blip r:embed="rId3"/>
          <a:stretch>
            <a:fillRect/>
          </a:stretch>
        </p:blipFill>
        <p:spPr>
          <a:xfrm>
            <a:off x="477241" y="1218838"/>
            <a:ext cx="4090522" cy="2706057"/>
          </a:xfrm>
          <a:prstGeom prst="rect">
            <a:avLst/>
          </a:prstGeom>
          <a:ln w="12700">
            <a:solidFill>
              <a:schemeClr val="dk1"/>
            </a:solidFill>
          </a:ln>
        </p:spPr>
      </p:pic>
    </p:spTree>
    <p:extLst>
      <p:ext uri="{BB962C8B-B14F-4D97-AF65-F5344CB8AC3E}">
        <p14:creationId xmlns:p14="http://schemas.microsoft.com/office/powerpoint/2010/main" val="256953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CF1BB5EE-B398-2A61-4952-48187EB5B22B}"/>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5CFF790F-5542-B250-56DA-86251839B7B8}"/>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18</a:t>
            </a:fld>
            <a:endParaRPr dirty="0"/>
          </a:p>
        </p:txBody>
      </p:sp>
      <p:sp>
        <p:nvSpPr>
          <p:cNvPr id="246" name="Google Shape;246;p31">
            <a:extLst>
              <a:ext uri="{FF2B5EF4-FFF2-40B4-BE49-F238E27FC236}">
                <a16:creationId xmlns:a16="http://schemas.microsoft.com/office/drawing/2014/main" id="{1D652F37-B45E-7FA1-B899-24D540C13CF3}"/>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a:latin typeface="Times New Roman"/>
                <a:cs typeface="Times New Roman"/>
              </a:rPr>
              <a:t>QUALITATIVE RESULTS</a:t>
            </a:r>
            <a:endParaRPr b="0" dirty="0">
              <a:latin typeface="Times New Roman" panose="02020603050405020304" pitchFamily="18" charset="0"/>
              <a:cs typeface="Times New Roman" panose="02020603050405020304" pitchFamily="18" charset="0"/>
            </a:endParaRPr>
          </a:p>
        </p:txBody>
      </p:sp>
      <p:sp>
        <p:nvSpPr>
          <p:cNvPr id="249" name="Google Shape;249;p31">
            <a:extLst>
              <a:ext uri="{FF2B5EF4-FFF2-40B4-BE49-F238E27FC236}">
                <a16:creationId xmlns:a16="http://schemas.microsoft.com/office/drawing/2014/main" id="{7A60A360-CC95-62B7-9DE9-C87046C55FED}"/>
              </a:ext>
            </a:extLst>
          </p:cNvPr>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a:extLst>
              <a:ext uri="{FF2B5EF4-FFF2-40B4-BE49-F238E27FC236}">
                <a16:creationId xmlns:a16="http://schemas.microsoft.com/office/drawing/2014/main" id="{D88ADDBF-E01C-9932-9170-A462B12B84C9}"/>
              </a:ext>
            </a:extLst>
          </p:cNvPr>
          <p:cNvCxnSpPr>
            <a:cxnSpLocks/>
          </p:cNvCxnSpPr>
          <p:nvPr/>
        </p:nvCxnSpPr>
        <p:spPr>
          <a:xfrm>
            <a:off x="4932484" y="722583"/>
            <a:ext cx="4211641" cy="8792"/>
          </a:xfrm>
          <a:prstGeom prst="straightConnector1">
            <a:avLst/>
          </a:prstGeom>
          <a:noFill/>
          <a:ln w="19050" cap="flat" cmpd="sng">
            <a:solidFill>
              <a:schemeClr val="dk1"/>
            </a:solidFill>
            <a:prstDash val="solid"/>
            <a:round/>
            <a:headEnd type="none" w="med" len="med"/>
            <a:tailEnd type="none" w="med" len="med"/>
          </a:ln>
        </p:spPr>
      </p:cxnSp>
      <p:sp>
        <p:nvSpPr>
          <p:cNvPr id="15" name="Google Shape;247;p31">
            <a:extLst>
              <a:ext uri="{FF2B5EF4-FFF2-40B4-BE49-F238E27FC236}">
                <a16:creationId xmlns:a16="http://schemas.microsoft.com/office/drawing/2014/main" id="{2A7DE688-E096-118A-C2B5-0D31D54EA2C8}"/>
              </a:ext>
            </a:extLst>
          </p:cNvPr>
          <p:cNvSpPr txBox="1">
            <a:spLocks/>
          </p:cNvSpPr>
          <p:nvPr/>
        </p:nvSpPr>
        <p:spPr>
          <a:xfrm>
            <a:off x="5859865" y="628971"/>
            <a:ext cx="3426300" cy="369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0" indent="0">
              <a:buClr>
                <a:schemeClr val="dk1"/>
              </a:buClr>
              <a:buSzPts val="1100"/>
              <a:buNone/>
            </a:pPr>
            <a:r>
              <a:rPr lang="en-US" b="1">
                <a:latin typeface="Times New Roman"/>
                <a:cs typeface="Times New Roman"/>
              </a:rPr>
              <a:t>Δίπλα απο τις κουρτίνες</a:t>
            </a:r>
          </a:p>
          <a:p>
            <a:pPr marL="0" indent="0">
              <a:buSzPts val="1100"/>
              <a:buNone/>
            </a:pPr>
            <a:endParaRPr lang="en-US" b="1" dirty="0">
              <a:latin typeface="Times New Roman" panose="02020603050405020304" pitchFamily="18" charset="0"/>
              <a:cs typeface="Times New Roman" panose="02020603050405020304" pitchFamily="18" charset="0"/>
            </a:endParaRPr>
          </a:p>
          <a:p>
            <a:pPr marL="0" indent="0">
              <a:buSzPts val="1100"/>
              <a:buNone/>
            </a:pPr>
            <a:r>
              <a:rPr lang="en-US" b="1">
                <a:latin typeface="Times New Roman"/>
                <a:cs typeface="Times New Roman"/>
              </a:rPr>
              <a:t>Κοντα στο πάτωμα</a:t>
            </a:r>
            <a:endParaRPr lang="en-US" b="1" dirty="0">
              <a:latin typeface="Times New Roman" panose="02020603050405020304" pitchFamily="18" charset="0"/>
              <a:cs typeface="Times New Roman" panose="02020603050405020304" pitchFamily="18" charset="0"/>
            </a:endParaRPr>
          </a:p>
          <a:p>
            <a:pPr marL="0" indent="0">
              <a:buSzPts val="1100"/>
              <a:buNone/>
            </a:pPr>
            <a:endParaRPr lang="en-US" b="1" dirty="0">
              <a:latin typeface="Times New Roman" panose="02020603050405020304" pitchFamily="18" charset="0"/>
              <a:cs typeface="Times New Roman" panose="02020603050405020304" pitchFamily="18" charset="0"/>
            </a:endParaRPr>
          </a:p>
          <a:p>
            <a:pPr marL="0" indent="0">
              <a:buSzPts val="1100"/>
              <a:buNone/>
            </a:pPr>
            <a:r>
              <a:rPr lang="en-US" b="1">
                <a:latin typeface="Times New Roman"/>
                <a:cs typeface="Times New Roman"/>
              </a:rPr>
              <a:t>Έμμεσος φωτισμός πάνω στα δυναμικά αντικείμενα</a:t>
            </a:r>
            <a:endParaRPr lang="en-US" b="1" dirty="0">
              <a:latin typeface="Times New Roman" panose="02020603050405020304" pitchFamily="18" charset="0"/>
              <a:cs typeface="Times New Roman" panose="02020603050405020304" pitchFamily="18" charset="0"/>
            </a:endParaRPr>
          </a:p>
          <a:p>
            <a:pPr marL="0" indent="0">
              <a:buSzPts val="1100"/>
              <a:buNone/>
            </a:pPr>
            <a:endParaRPr lang="en-US" b="1" dirty="0">
              <a:latin typeface="Times New Roman" panose="02020603050405020304" pitchFamily="18" charset="0"/>
              <a:cs typeface="Times New Roman" panose="02020603050405020304" pitchFamily="18" charset="0"/>
            </a:endParaRPr>
          </a:p>
          <a:p>
            <a:pPr marL="0" indent="0">
              <a:buSzPts val="1100"/>
              <a:buNone/>
            </a:pPr>
            <a:r>
              <a:rPr lang="en-US" b="1">
                <a:latin typeface="Times New Roman"/>
                <a:cs typeface="Times New Roman"/>
              </a:rPr>
              <a:t>Oversampling?</a:t>
            </a:r>
            <a:endParaRPr lang="en-US" b="1" dirty="0">
              <a:latin typeface="Times New Roman" panose="02020603050405020304" pitchFamily="18" charset="0"/>
              <a:cs typeface="Times New Roman" panose="02020603050405020304" pitchFamily="18" charset="0"/>
            </a:endParaRPr>
          </a:p>
        </p:txBody>
      </p:sp>
      <p:pic>
        <p:nvPicPr>
          <p:cNvPr id="3" name="Εικόνα 2" descr="Εικόνα που περιέχει παιδική χαρά&#10;&#10;Το περιεχόμενο που δημιουργείται από ΑΙ μπορεί να μην είναι σωστό.">
            <a:extLst>
              <a:ext uri="{FF2B5EF4-FFF2-40B4-BE49-F238E27FC236}">
                <a16:creationId xmlns:a16="http://schemas.microsoft.com/office/drawing/2014/main" id="{D20F48AA-3021-72D6-01DD-CEC3BCD85385}"/>
              </a:ext>
            </a:extLst>
          </p:cNvPr>
          <p:cNvPicPr>
            <a:picLocks noChangeAspect="1"/>
          </p:cNvPicPr>
          <p:nvPr/>
        </p:nvPicPr>
        <p:blipFill>
          <a:blip r:embed="rId3"/>
          <a:stretch>
            <a:fillRect/>
          </a:stretch>
        </p:blipFill>
        <p:spPr>
          <a:xfrm>
            <a:off x="584397" y="1470560"/>
            <a:ext cx="5097790" cy="2009730"/>
          </a:xfrm>
          <a:prstGeom prst="rect">
            <a:avLst/>
          </a:prstGeom>
          <a:ln w="12700">
            <a:solidFill>
              <a:schemeClr val="dk1"/>
            </a:solidFill>
          </a:ln>
        </p:spPr>
      </p:pic>
    </p:spTree>
    <p:extLst>
      <p:ext uri="{BB962C8B-B14F-4D97-AF65-F5344CB8AC3E}">
        <p14:creationId xmlns:p14="http://schemas.microsoft.com/office/powerpoint/2010/main" val="39061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46" name="Google Shape;246;p31"/>
          <p:cNvSpPr txBox="1">
            <a:spLocks noGrp="1"/>
          </p:cNvSpPr>
          <p:nvPr>
            <p:ph type="title"/>
          </p:nvPr>
        </p:nvSpPr>
        <p:spPr>
          <a:xfrm>
            <a:off x="713250" y="445026"/>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Times New Roman"/>
                <a:cs typeface="Times New Roman"/>
              </a:rPr>
              <a:t>OVERSAMPLING</a:t>
            </a:r>
            <a:endParaRPr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908300" y="1780656"/>
            <a:ext cx="8161958" cy="2028392"/>
          </a:xfrm>
          <a:prstGeom prst="rect">
            <a:avLst/>
          </a:prstGeom>
        </p:spPr>
        <p:txBody>
          <a:bodyPr spcFirstLastPara="1" wrap="square" lIns="91425" tIns="91425" rIns="91425" bIns="91425" anchor="ctr" anchorCtr="0">
            <a:noAutofit/>
          </a:bodyPr>
          <a:lstStyle/>
          <a:p>
            <a:pPr marL="342900">
              <a:buClr>
                <a:schemeClr val="dk1"/>
              </a:buClr>
              <a:buSzPts val="1100"/>
              <a:buFont typeface="Arial" panose="020B0604020202020204" pitchFamily="34" charset="0"/>
              <a:buChar char="•"/>
            </a:pPr>
            <a:r>
              <a:rPr lang="el-GR" sz="2000">
                <a:latin typeface="Times New Roman"/>
                <a:cs typeface="Times New Roman"/>
              </a:rPr>
              <a:t>Μεγαλύτερο πλήθος φωτο-ανιχνευτών από αυτό που είναι αναγκαίο</a:t>
            </a:r>
          </a:p>
          <a:p>
            <a:pPr marL="342900">
              <a:buClr>
                <a:schemeClr val="dk1"/>
              </a:buClr>
              <a:buSzPts val="1100"/>
              <a:buFont typeface="Arial" panose="020B0604020202020204" pitchFamily="34" charset="0"/>
              <a:buChar char="•"/>
            </a:pPr>
            <a:r>
              <a:rPr lang="el-GR" sz="2000">
                <a:latin typeface="Times New Roman"/>
                <a:cs typeface="Times New Roman"/>
              </a:rPr>
              <a:t>Κόστος επιδόσεων κατά την εκτέλεση</a:t>
            </a:r>
          </a:p>
          <a:p>
            <a:pPr marL="342900">
              <a:buClr>
                <a:schemeClr val="dk1"/>
              </a:buClr>
              <a:buSzPts val="1100"/>
              <a:buFont typeface="Arial" panose="020B0604020202020204" pitchFamily="34" charset="0"/>
              <a:buChar char="•"/>
            </a:pPr>
            <a:r>
              <a:rPr lang="el-GR" sz="2000">
                <a:latin typeface="Times New Roman"/>
                <a:cs typeface="Times New Roman"/>
              </a:rPr>
              <a:t>Ισορροπία μεταξύ ακρίβειας και απαιτήσεων</a:t>
            </a:r>
            <a:endParaRPr lang="el-GR" sz="2000" dirty="0">
              <a:latin typeface="Times New Roman"/>
              <a:cs typeface="Times New Roman"/>
            </a:endParaRPr>
          </a:p>
        </p:txBody>
      </p:sp>
      <p:sp>
        <p:nvSpPr>
          <p:cNvPr id="249" name="Google Shape;249;p31"/>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4079631" y="731375"/>
            <a:ext cx="5064494"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235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54A03B41-2AED-AD6A-93EB-E834329BAA49}"/>
              </a:ext>
            </a:extLst>
          </p:cNvPr>
          <p:cNvSpPr>
            <a:spLocks noGrp="1"/>
          </p:cNvSpPr>
          <p:nvPr>
            <p:ph type="title"/>
          </p:nvPr>
        </p:nvSpPr>
        <p:spPr/>
        <p:txBody>
          <a:bodyPr/>
          <a:lstStyle/>
          <a:p>
            <a:r>
              <a:rPr lang="el-GR"/>
              <a:t>ΔΟΜΗ ΤΗΣ ΠΑΡΟΥΣΙΑΣΗΣ</a:t>
            </a:r>
          </a:p>
        </p:txBody>
      </p:sp>
      <p:sp>
        <p:nvSpPr>
          <p:cNvPr id="5" name="Θέση αριθμού διαφάνειας 4">
            <a:extLst>
              <a:ext uri="{FF2B5EF4-FFF2-40B4-BE49-F238E27FC236}">
                <a16:creationId xmlns:a16="http://schemas.microsoft.com/office/drawing/2014/main" id="{D29239A6-863F-5EBE-68EC-9185BAFD0F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a:t>
            </a:fld>
            <a:endParaRPr lang="en"/>
          </a:p>
        </p:txBody>
      </p:sp>
      <p:cxnSp>
        <p:nvCxnSpPr>
          <p:cNvPr id="7" name="Google Shape;208;p28">
            <a:extLst>
              <a:ext uri="{FF2B5EF4-FFF2-40B4-BE49-F238E27FC236}">
                <a16:creationId xmlns:a16="http://schemas.microsoft.com/office/drawing/2014/main" id="{7E6511E3-64D3-6E23-9E4E-48A6A0D7A20C}"/>
              </a:ext>
            </a:extLst>
          </p:cNvPr>
          <p:cNvCxnSpPr/>
          <p:nvPr/>
        </p:nvCxnSpPr>
        <p:spPr>
          <a:xfrm>
            <a:off x="6090600" y="731375"/>
            <a:ext cx="3053400" cy="0"/>
          </a:xfrm>
          <a:prstGeom prst="straightConnector1">
            <a:avLst/>
          </a:prstGeom>
          <a:noFill/>
          <a:ln w="19050" cap="flat" cmpd="sng">
            <a:solidFill>
              <a:schemeClr val="dk1"/>
            </a:solidFill>
            <a:prstDash val="solid"/>
            <a:round/>
            <a:headEnd type="none" w="med" len="med"/>
            <a:tailEnd type="none" w="med" len="med"/>
          </a:ln>
        </p:spPr>
      </p:cxnSp>
      <p:sp>
        <p:nvSpPr>
          <p:cNvPr id="9" name="Google Shape;207;p28">
            <a:extLst>
              <a:ext uri="{FF2B5EF4-FFF2-40B4-BE49-F238E27FC236}">
                <a16:creationId xmlns:a16="http://schemas.microsoft.com/office/drawing/2014/main" id="{AC1DFEA5-3A27-D6C7-830C-4DA478E21962}"/>
              </a:ext>
            </a:extLst>
          </p:cNvPr>
          <p:cNvSpPr txBox="1">
            <a:spLocks/>
          </p:cNvSpPr>
          <p:nvPr/>
        </p:nvSpPr>
        <p:spPr>
          <a:xfrm>
            <a:off x="705956" y="996188"/>
            <a:ext cx="7717500"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indent="-304800">
              <a:spcBef>
                <a:spcPts val="1600"/>
              </a:spcBef>
              <a:buSzPts val="1200"/>
              <a:buFont typeface="Arial" panose="020B0604020202020204" pitchFamily="34" charset="0"/>
              <a:buChar char="•"/>
            </a:pPr>
            <a:r>
              <a:rPr lang="el-GR" sz="1400" dirty="0">
                <a:solidFill>
                  <a:srgbClr val="30394B"/>
                </a:solidFill>
                <a:latin typeface="Times New Roman" panose="02020603050405020304" pitchFamily="18" charset="0"/>
                <a:cs typeface="Times New Roman" panose="02020603050405020304" pitchFamily="18" charset="0"/>
              </a:rPr>
              <a:t>Εισαγωγή</a:t>
            </a:r>
          </a:p>
          <a:p>
            <a:pPr indent="-304800">
              <a:spcBef>
                <a:spcPts val="1600"/>
              </a:spcBef>
              <a:buSzPts val="1200"/>
              <a:buFont typeface="Arial" panose="020B0604020202020204" pitchFamily="34" charset="0"/>
              <a:buChar char="•"/>
            </a:pPr>
            <a:r>
              <a:rPr lang="en-US" sz="1400" dirty="0">
                <a:solidFill>
                  <a:srgbClr val="30394B"/>
                </a:solidFill>
                <a:latin typeface="Times New Roman"/>
                <a:cs typeface="Times New Roman"/>
              </a:rPr>
              <a:t>Light</a:t>
            </a:r>
            <a:r>
              <a:rPr lang="af-ZA" sz="1400" dirty="0">
                <a:solidFill>
                  <a:srgbClr val="30394B"/>
                </a:solidFill>
                <a:latin typeface="Times New Roman"/>
                <a:cs typeface="Times New Roman"/>
              </a:rPr>
              <a:t> </a:t>
            </a:r>
            <a:r>
              <a:rPr lang="af-ZA" sz="1400" dirty="0" err="1">
                <a:solidFill>
                  <a:srgbClr val="30394B"/>
                </a:solidFill>
                <a:latin typeface="Times New Roman"/>
                <a:cs typeface="Times New Roman"/>
              </a:rPr>
              <a:t>Probes</a:t>
            </a:r>
            <a:endParaRPr lang="af-ZA" sz="1400" dirty="0">
              <a:solidFill>
                <a:srgbClr val="30394B"/>
              </a:solidFill>
              <a:latin typeface="Times New Roman"/>
              <a:cs typeface="Times New Roman"/>
            </a:endParaRPr>
          </a:p>
          <a:p>
            <a:pPr indent="-304800">
              <a:spcBef>
                <a:spcPts val="1600"/>
              </a:spcBef>
              <a:buSzPts val="1200"/>
              <a:buFont typeface="Arial" panose="020B0604020202020204" pitchFamily="34" charset="0"/>
              <a:buChar char="•"/>
            </a:pPr>
            <a:r>
              <a:rPr lang="af-ZA" sz="1400" dirty="0" err="1">
                <a:solidFill>
                  <a:srgbClr val="30394B"/>
                </a:solidFill>
                <a:latin typeface="Times New Roman"/>
                <a:cs typeface="Times New Roman"/>
              </a:rPr>
              <a:t>Feature</a:t>
            </a:r>
            <a:r>
              <a:rPr lang="af-ZA" sz="1400" dirty="0">
                <a:solidFill>
                  <a:srgbClr val="30394B"/>
                </a:solidFill>
                <a:latin typeface="Times New Roman"/>
                <a:cs typeface="Times New Roman"/>
              </a:rPr>
              <a:t> </a:t>
            </a:r>
            <a:r>
              <a:rPr lang="af-ZA" sz="1400" dirty="0" err="1">
                <a:solidFill>
                  <a:srgbClr val="30394B"/>
                </a:solidFill>
                <a:latin typeface="Times New Roman"/>
                <a:cs typeface="Times New Roman"/>
              </a:rPr>
              <a:t>Collection</a:t>
            </a:r>
            <a:endParaRPr lang="af-ZA" sz="1400" dirty="0" err="1">
              <a:solidFill>
                <a:srgbClr val="30394B"/>
              </a:solidFill>
              <a:latin typeface="Times New Roman" panose="02020603050405020304" pitchFamily="18" charset="0"/>
              <a:cs typeface="Times New Roman" panose="02020603050405020304" pitchFamily="18" charset="0"/>
            </a:endParaRPr>
          </a:p>
          <a:p>
            <a:pPr indent="-304800">
              <a:spcBef>
                <a:spcPts val="1600"/>
              </a:spcBef>
              <a:buSzPts val="1200"/>
              <a:buFont typeface="Arial" panose="020B0604020202020204" pitchFamily="34" charset="0"/>
              <a:buChar char="•"/>
            </a:pPr>
            <a:r>
              <a:rPr lang="af-ZA" sz="1400" dirty="0" err="1">
                <a:solidFill>
                  <a:srgbClr val="30394B"/>
                </a:solidFill>
                <a:latin typeface="Times New Roman"/>
                <a:cs typeface="Times New Roman"/>
              </a:rPr>
              <a:t>Neural</a:t>
            </a:r>
            <a:r>
              <a:rPr lang="af-ZA" sz="1400" dirty="0">
                <a:solidFill>
                  <a:srgbClr val="30394B"/>
                </a:solidFill>
                <a:latin typeface="Times New Roman"/>
                <a:cs typeface="Times New Roman"/>
              </a:rPr>
              <a:t> Network</a:t>
            </a:r>
            <a:endParaRPr lang="af-ZA" sz="1400" dirty="0">
              <a:solidFill>
                <a:srgbClr val="30394B"/>
              </a:solidFill>
              <a:latin typeface="Times New Roman" panose="02020603050405020304" pitchFamily="18" charset="0"/>
              <a:cs typeface="Times New Roman" panose="02020603050405020304" pitchFamily="18" charset="0"/>
            </a:endParaRPr>
          </a:p>
          <a:p>
            <a:pPr indent="-304800">
              <a:spcBef>
                <a:spcPts val="1600"/>
              </a:spcBef>
              <a:buSzPts val="1200"/>
              <a:buFont typeface="Arial" panose="020B0604020202020204" pitchFamily="34" charset="0"/>
              <a:buChar char="•"/>
            </a:pPr>
            <a:r>
              <a:rPr lang="el-GR" sz="1400" dirty="0">
                <a:solidFill>
                  <a:srgbClr val="30394B"/>
                </a:solidFill>
                <a:latin typeface="Times New Roman" panose="02020603050405020304" pitchFamily="18" charset="0"/>
                <a:cs typeface="Times New Roman" panose="02020603050405020304" pitchFamily="18" charset="0"/>
              </a:rPr>
              <a:t>Πειραματική αξιολόγηση</a:t>
            </a:r>
          </a:p>
          <a:p>
            <a:pPr indent="-304800">
              <a:spcBef>
                <a:spcPts val="1600"/>
              </a:spcBef>
              <a:buSzPts val="1200"/>
              <a:buFont typeface="Arial" panose="020B0604020202020204" pitchFamily="34" charset="0"/>
              <a:buChar char="•"/>
            </a:pPr>
            <a:r>
              <a:rPr lang="el-GR" sz="1400" dirty="0">
                <a:solidFill>
                  <a:srgbClr val="30394B"/>
                </a:solidFill>
                <a:latin typeface="Times New Roman" panose="02020603050405020304" pitchFamily="18" charset="0"/>
                <a:cs typeface="Times New Roman" panose="02020603050405020304" pitchFamily="18" charset="0"/>
              </a:rPr>
              <a:t>Συμπεράσματα</a:t>
            </a:r>
          </a:p>
        </p:txBody>
      </p:sp>
      <p:sp>
        <p:nvSpPr>
          <p:cNvPr id="11" name="Google Shape;229;p29">
            <a:extLst>
              <a:ext uri="{FF2B5EF4-FFF2-40B4-BE49-F238E27FC236}">
                <a16:creationId xmlns:a16="http://schemas.microsoft.com/office/drawing/2014/main" id="{9BEAA5DC-94CA-F0A3-BA84-40E7D0E021C8}"/>
              </a:ext>
            </a:extLst>
          </p:cNvPr>
          <p:cNvSpPr/>
          <p:nvPr/>
        </p:nvSpPr>
        <p:spPr>
          <a:xfrm flipV="1">
            <a:off x="899922" y="3537036"/>
            <a:ext cx="7322384"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9;p29">
            <a:extLst>
              <a:ext uri="{FF2B5EF4-FFF2-40B4-BE49-F238E27FC236}">
                <a16:creationId xmlns:a16="http://schemas.microsoft.com/office/drawing/2014/main" id="{44AB54EF-0CC1-33C1-A564-94EB8E0616EB}"/>
              </a:ext>
            </a:extLst>
          </p:cNvPr>
          <p:cNvSpPr/>
          <p:nvPr/>
        </p:nvSpPr>
        <p:spPr>
          <a:xfrm flipV="1">
            <a:off x="899922" y="3105195"/>
            <a:ext cx="7322384"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9;p29">
            <a:extLst>
              <a:ext uri="{FF2B5EF4-FFF2-40B4-BE49-F238E27FC236}">
                <a16:creationId xmlns:a16="http://schemas.microsoft.com/office/drawing/2014/main" id="{71D015E6-9D36-50BB-FD1E-E3B9B89FD89D}"/>
              </a:ext>
            </a:extLst>
          </p:cNvPr>
          <p:cNvSpPr/>
          <p:nvPr/>
        </p:nvSpPr>
        <p:spPr>
          <a:xfrm flipV="1">
            <a:off x="899922" y="2667022"/>
            <a:ext cx="7322384"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p29">
            <a:extLst>
              <a:ext uri="{FF2B5EF4-FFF2-40B4-BE49-F238E27FC236}">
                <a16:creationId xmlns:a16="http://schemas.microsoft.com/office/drawing/2014/main" id="{471A22B8-33E6-BFB9-DC97-29A26C983027}"/>
              </a:ext>
            </a:extLst>
          </p:cNvPr>
          <p:cNvSpPr/>
          <p:nvPr/>
        </p:nvSpPr>
        <p:spPr>
          <a:xfrm flipV="1">
            <a:off x="899922" y="2278856"/>
            <a:ext cx="7322384"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p29">
            <a:extLst>
              <a:ext uri="{FF2B5EF4-FFF2-40B4-BE49-F238E27FC236}">
                <a16:creationId xmlns:a16="http://schemas.microsoft.com/office/drawing/2014/main" id="{82FE77AC-127A-4DB2-04D5-F78F94C8C7BB}"/>
              </a:ext>
            </a:extLst>
          </p:cNvPr>
          <p:cNvSpPr/>
          <p:nvPr/>
        </p:nvSpPr>
        <p:spPr>
          <a:xfrm flipV="1">
            <a:off x="899922" y="1845791"/>
            <a:ext cx="7322384"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060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85F6D1B-6123-D09B-1E3A-4D5DE7B99AF7}"/>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43F729D6-EA6C-2D72-1D8C-06A8749EC9AC}"/>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246" name="Google Shape;246;p31">
            <a:extLst>
              <a:ext uri="{FF2B5EF4-FFF2-40B4-BE49-F238E27FC236}">
                <a16:creationId xmlns:a16="http://schemas.microsoft.com/office/drawing/2014/main" id="{F7C8522D-1249-350A-31C2-61D3C16E9626}"/>
              </a:ext>
            </a:extLst>
          </p:cNvPr>
          <p:cNvSpPr txBox="1">
            <a:spLocks noGrp="1"/>
          </p:cNvSpPr>
          <p:nvPr>
            <p:ph type="title"/>
          </p:nvPr>
        </p:nvSpPr>
        <p:spPr>
          <a:xfrm>
            <a:off x="713250" y="445026"/>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Times New Roman"/>
                <a:cs typeface="Times New Roman"/>
              </a:rPr>
              <a:t>UNDERSAMPLING</a:t>
            </a:r>
            <a:endParaRPr b="0" dirty="0">
              <a:latin typeface="Times New Roman" panose="02020603050405020304" pitchFamily="18" charset="0"/>
              <a:cs typeface="Times New Roman" panose="02020603050405020304" pitchFamily="18" charset="0"/>
            </a:endParaRPr>
          </a:p>
        </p:txBody>
      </p:sp>
      <p:sp>
        <p:nvSpPr>
          <p:cNvPr id="247" name="Google Shape;247;p31">
            <a:extLst>
              <a:ext uri="{FF2B5EF4-FFF2-40B4-BE49-F238E27FC236}">
                <a16:creationId xmlns:a16="http://schemas.microsoft.com/office/drawing/2014/main" id="{D20B1612-1D1E-B644-FA1F-84BF3D5FA0A9}"/>
              </a:ext>
            </a:extLst>
          </p:cNvPr>
          <p:cNvSpPr txBox="1">
            <a:spLocks noGrp="1"/>
          </p:cNvSpPr>
          <p:nvPr>
            <p:ph type="body" idx="1"/>
          </p:nvPr>
        </p:nvSpPr>
        <p:spPr>
          <a:xfrm>
            <a:off x="908300" y="1780656"/>
            <a:ext cx="8161958" cy="2028392"/>
          </a:xfrm>
          <a:prstGeom prst="rect">
            <a:avLst/>
          </a:prstGeom>
        </p:spPr>
        <p:txBody>
          <a:bodyPr spcFirstLastPara="1" wrap="square" lIns="91425" tIns="91425" rIns="91425" bIns="91425" anchor="ctr" anchorCtr="0">
            <a:noAutofit/>
          </a:bodyPr>
          <a:lstStyle/>
          <a:p>
            <a:pPr marL="342900">
              <a:buClr>
                <a:schemeClr val="dk1"/>
              </a:buClr>
              <a:buSzPts val="1100"/>
              <a:buFont typeface="Arial" panose="020B0604020202020204" pitchFamily="34" charset="0"/>
              <a:buChar char="•"/>
            </a:pPr>
            <a:r>
              <a:rPr lang="el-GR" sz="2000">
                <a:latin typeface="Times New Roman"/>
                <a:cs typeface="Times New Roman"/>
              </a:rPr>
              <a:t>Μικρότερο πλήθος φωτο-ανιχνευτών από αυτό που χρειάζεται</a:t>
            </a:r>
          </a:p>
          <a:p>
            <a:pPr marL="342900">
              <a:buClr>
                <a:schemeClr val="dk1"/>
              </a:buClr>
              <a:buSzPts val="1100"/>
              <a:buFont typeface="Arial" panose="020B0604020202020204" pitchFamily="34" charset="0"/>
              <a:buChar char="•"/>
            </a:pPr>
            <a:r>
              <a:rPr lang="el-GR" sz="2000">
                <a:latin typeface="Times New Roman"/>
                <a:cs typeface="Times New Roman"/>
              </a:rPr>
              <a:t>Ανακριβή αποτελέσματα GI φωτισμού</a:t>
            </a:r>
            <a:endParaRPr lang="el-GR" sz="2000" dirty="0">
              <a:latin typeface="Times New Roman"/>
              <a:cs typeface="Times New Roman"/>
            </a:endParaRPr>
          </a:p>
          <a:p>
            <a:pPr marL="342900">
              <a:buClr>
                <a:schemeClr val="dk1"/>
              </a:buClr>
              <a:buSzPts val="1100"/>
              <a:buFont typeface="Arial" panose="020B0604020202020204" pitchFamily="34" charset="0"/>
              <a:buChar char="•"/>
            </a:pPr>
            <a:r>
              <a:rPr lang="el-GR" sz="2000">
                <a:latin typeface="Times New Roman"/>
                <a:cs typeface="Times New Roman"/>
              </a:rPr>
              <a:t>Τοπικά ή Ολικά</a:t>
            </a:r>
          </a:p>
          <a:p>
            <a:pPr marL="342900">
              <a:buClr>
                <a:schemeClr val="dk1"/>
              </a:buClr>
              <a:buSzPts val="1100"/>
              <a:buFont typeface="Arial" panose="020B0604020202020204" pitchFamily="34" charset="0"/>
              <a:buChar char="•"/>
            </a:pPr>
            <a:r>
              <a:rPr lang="el-GR" sz="2000">
                <a:latin typeface="Times New Roman"/>
                <a:cs typeface="Times New Roman"/>
              </a:rPr>
              <a:t>Ισορροπία μεταξύ ακρίβειας και απαιτήσεων</a:t>
            </a:r>
            <a:endParaRPr lang="el-GR" sz="2000" dirty="0">
              <a:latin typeface="Times New Roman"/>
              <a:cs typeface="Times New Roman"/>
            </a:endParaRPr>
          </a:p>
        </p:txBody>
      </p:sp>
      <p:sp>
        <p:nvSpPr>
          <p:cNvPr id="249" name="Google Shape;249;p31">
            <a:extLst>
              <a:ext uri="{FF2B5EF4-FFF2-40B4-BE49-F238E27FC236}">
                <a16:creationId xmlns:a16="http://schemas.microsoft.com/office/drawing/2014/main" id="{848CC07A-403B-5C8D-AB00-783D8D134042}"/>
              </a:ext>
            </a:extLst>
          </p:cNvPr>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a:extLst>
              <a:ext uri="{FF2B5EF4-FFF2-40B4-BE49-F238E27FC236}">
                <a16:creationId xmlns:a16="http://schemas.microsoft.com/office/drawing/2014/main" id="{1877B006-31DA-38AF-2213-F987A0E5999D}"/>
              </a:ext>
            </a:extLst>
          </p:cNvPr>
          <p:cNvCxnSpPr>
            <a:cxnSpLocks/>
          </p:cNvCxnSpPr>
          <p:nvPr/>
        </p:nvCxnSpPr>
        <p:spPr>
          <a:xfrm>
            <a:off x="4079631" y="731375"/>
            <a:ext cx="5064494"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8346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GRID LAYOUT</a:t>
            </a:r>
            <a:endParaRPr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6173244" y="733955"/>
            <a:ext cx="2898101" cy="3830816"/>
          </a:xfrm>
          <a:prstGeom prst="rect">
            <a:avLst/>
          </a:prstGeom>
        </p:spPr>
        <p:txBody>
          <a:bodyPr spcFirstLastPara="1" wrap="square" lIns="91425" tIns="91425" rIns="91425" bIns="91425" anchor="ctr" anchorCtr="0">
            <a:noAutofit/>
          </a:bodyPr>
          <a:lstStyle/>
          <a:p>
            <a:pPr marL="285750" indent="-285750">
              <a:buClr>
                <a:schemeClr val="dk1"/>
              </a:buClr>
              <a:buSzPts val="1100"/>
              <a:buFont typeface="Arial" panose="020B0604020202020204" pitchFamily="34" charset="0"/>
              <a:buChar char="•"/>
            </a:pPr>
            <a:r>
              <a:rPr lang="el-GR">
                <a:latin typeface="Times New Roman"/>
                <a:cs typeface="Times New Roman"/>
              </a:rPr>
              <a:t>Σημαντική έλλειψη σε σημεία</a:t>
            </a:r>
          </a:p>
          <a:p>
            <a:pPr marL="285750" indent="-285750">
              <a:buClr>
                <a:schemeClr val="dk1"/>
              </a:buClr>
              <a:buSzPts val="1100"/>
              <a:buFont typeface="Arial" panose="020B0604020202020204" pitchFamily="34" charset="0"/>
              <a:buChar char="•"/>
            </a:pPr>
            <a:r>
              <a:rPr lang="el-GR">
                <a:latin typeface="Times New Roman"/>
                <a:cs typeface="Times New Roman"/>
              </a:rPr>
              <a:t>Το αρχικό πλέγμα είναι μη-βέλτιστο</a:t>
            </a:r>
          </a:p>
          <a:p>
            <a:pPr marL="285750" indent="-285750">
              <a:buClr>
                <a:schemeClr val="dk1"/>
              </a:buClr>
              <a:buSzPts val="1100"/>
              <a:buFont typeface="Arial" panose="020B0604020202020204" pitchFamily="34" charset="0"/>
              <a:buChar char="•"/>
            </a:pPr>
            <a:r>
              <a:rPr lang="el-GR">
                <a:latin typeface="Times New Roman"/>
                <a:cs typeface="Times New Roman"/>
              </a:rPr>
              <a:t>Αδυνατον το μοντέλο να διορθώσει το πρόβλημα</a:t>
            </a:r>
            <a:endParaRPr lang="el-GR" dirty="0">
              <a:latin typeface="Times New Roman"/>
              <a:cs typeface="Times New Roman"/>
            </a:endParaRPr>
          </a:p>
        </p:txBody>
      </p:sp>
      <p:sp>
        <p:nvSpPr>
          <p:cNvPr id="249" name="Google Shape;249;p31"/>
          <p:cNvSpPr/>
          <p:nvPr/>
        </p:nvSpPr>
        <p:spPr>
          <a:xfrm>
            <a:off x="4571975" y="4661854"/>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3574953" y="687414"/>
            <a:ext cx="5569172" cy="0"/>
          </a:xfrm>
          <a:prstGeom prst="straightConnector1">
            <a:avLst/>
          </a:prstGeom>
          <a:noFill/>
          <a:ln w="19050" cap="flat" cmpd="sng">
            <a:solidFill>
              <a:schemeClr val="dk1"/>
            </a:solidFill>
            <a:prstDash val="solid"/>
            <a:round/>
            <a:headEnd type="none" w="med" len="med"/>
            <a:tailEnd type="none" w="med" len="med"/>
          </a:ln>
        </p:spPr>
      </p:cxnSp>
      <p:pic>
        <p:nvPicPr>
          <p:cNvPr id="4" name="Εικόνα 3" descr="Εικόνα που περιέχει στιγμιότυπο οθόνης, γραμμή&#10;&#10;Το περιεχόμενο που δημιουργείται από ΑΙ μπορεί να μην είναι σωστό.">
            <a:extLst>
              <a:ext uri="{FF2B5EF4-FFF2-40B4-BE49-F238E27FC236}">
                <a16:creationId xmlns:a16="http://schemas.microsoft.com/office/drawing/2014/main" id="{C153A572-6049-6377-EE2F-92B501115815}"/>
              </a:ext>
            </a:extLst>
          </p:cNvPr>
          <p:cNvPicPr>
            <a:picLocks noChangeAspect="1"/>
          </p:cNvPicPr>
          <p:nvPr/>
        </p:nvPicPr>
        <p:blipFill>
          <a:blip r:embed="rId3"/>
          <a:stretch>
            <a:fillRect/>
          </a:stretch>
        </p:blipFill>
        <p:spPr>
          <a:xfrm>
            <a:off x="479523" y="1013928"/>
            <a:ext cx="5617117" cy="3087114"/>
          </a:xfrm>
          <a:prstGeom prst="rect">
            <a:avLst/>
          </a:prstGeom>
          <a:ln w="12700">
            <a:solidFill>
              <a:srgbClr val="1093DD"/>
            </a:solidFill>
          </a:ln>
        </p:spPr>
      </p:pic>
    </p:spTree>
    <p:extLst>
      <p:ext uri="{BB962C8B-B14F-4D97-AF65-F5344CB8AC3E}">
        <p14:creationId xmlns:p14="http://schemas.microsoft.com/office/powerpoint/2010/main" val="135252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GRID LAYOUT IMPROVEMENT</a:t>
            </a:r>
            <a:endParaRPr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2736" y="1014302"/>
            <a:ext cx="2935704" cy="3530060"/>
          </a:xfrm>
          <a:prstGeom prst="rect">
            <a:avLst/>
          </a:prstGeom>
        </p:spPr>
        <p:txBody>
          <a:bodyPr spcFirstLastPara="1" wrap="square" lIns="91425" tIns="91425" rIns="91425" bIns="91425" anchor="ctr" anchorCtr="0">
            <a:noAutofit/>
          </a:bodyPr>
          <a:lstStyle/>
          <a:p>
            <a:pPr marL="285750" indent="-285750">
              <a:buClr>
                <a:schemeClr val="dk1"/>
              </a:buClr>
              <a:buSzPts val="1100"/>
              <a:buFont typeface="Arial" panose="020B0604020202020204" pitchFamily="34" charset="0"/>
              <a:buChar char="•"/>
            </a:pPr>
            <a:r>
              <a:rPr lang="en-US">
                <a:latin typeface="Times New Roman"/>
                <a:cs typeface="Times New Roman"/>
              </a:rPr>
              <a:t>Φωτο-ανιχνευτές και στις δύο πλευρές</a:t>
            </a:r>
          </a:p>
        </p:txBody>
      </p:sp>
      <p:sp>
        <p:nvSpPr>
          <p:cNvPr id="249" name="Google Shape;249;p31"/>
          <p:cNvSpPr/>
          <p:nvPr/>
        </p:nvSpPr>
        <p:spPr>
          <a:xfrm>
            <a:off x="4571975" y="4661854"/>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6071968" y="731375"/>
            <a:ext cx="3072157" cy="0"/>
          </a:xfrm>
          <a:prstGeom prst="straightConnector1">
            <a:avLst/>
          </a:prstGeom>
          <a:noFill/>
          <a:ln w="19050" cap="flat" cmpd="sng">
            <a:solidFill>
              <a:schemeClr val="dk1"/>
            </a:solidFill>
            <a:prstDash val="solid"/>
            <a:round/>
            <a:headEnd type="none" w="med" len="med"/>
            <a:tailEnd type="none" w="med" len="med"/>
          </a:ln>
        </p:spPr>
      </p:cxnSp>
      <p:pic>
        <p:nvPicPr>
          <p:cNvPr id="3" name="Εικόνα 2" descr="Εικόνα που περιέχει στιγμιότυπο οθόνης, γραμμή, τέχνη&#10;&#10;Το περιεχόμενο που δημιουργείται από ΑΙ μπορεί να μην είναι σωστό.">
            <a:extLst>
              <a:ext uri="{FF2B5EF4-FFF2-40B4-BE49-F238E27FC236}">
                <a16:creationId xmlns:a16="http://schemas.microsoft.com/office/drawing/2014/main" id="{79D5336E-110A-B5E0-1091-5CD68386D418}"/>
              </a:ext>
            </a:extLst>
          </p:cNvPr>
          <p:cNvPicPr>
            <a:picLocks noChangeAspect="1"/>
          </p:cNvPicPr>
          <p:nvPr/>
        </p:nvPicPr>
        <p:blipFill>
          <a:blip r:embed="rId3"/>
          <a:stretch>
            <a:fillRect/>
          </a:stretch>
        </p:blipFill>
        <p:spPr>
          <a:xfrm>
            <a:off x="2893316" y="1211156"/>
            <a:ext cx="3357165" cy="2938807"/>
          </a:xfrm>
          <a:prstGeom prst="rect">
            <a:avLst/>
          </a:prstGeom>
          <a:ln w="12700">
            <a:solidFill>
              <a:srgbClr val="1093DD"/>
            </a:solidFill>
          </a:ln>
        </p:spPr>
      </p:pic>
      <p:sp>
        <p:nvSpPr>
          <p:cNvPr id="10" name="Google Shape;247;p31">
            <a:extLst>
              <a:ext uri="{FF2B5EF4-FFF2-40B4-BE49-F238E27FC236}">
                <a16:creationId xmlns:a16="http://schemas.microsoft.com/office/drawing/2014/main" id="{74B7C2AE-02BC-8A25-F836-3A32162AF9C2}"/>
              </a:ext>
            </a:extLst>
          </p:cNvPr>
          <p:cNvSpPr txBox="1">
            <a:spLocks/>
          </p:cNvSpPr>
          <p:nvPr/>
        </p:nvSpPr>
        <p:spPr>
          <a:xfrm>
            <a:off x="6251859" y="1014302"/>
            <a:ext cx="2890075" cy="35300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285750" indent="-285750">
              <a:buClr>
                <a:schemeClr val="dk1"/>
              </a:buClr>
              <a:buSzPts val="1100"/>
              <a:buFont typeface="Arial" panose="020B0604020202020204" pitchFamily="34" charset="0"/>
              <a:buChar char="•"/>
            </a:pPr>
            <a:r>
              <a:rPr lang="el-GR">
                <a:latin typeface="Times New Roman"/>
                <a:cs typeface="Times New Roman"/>
              </a:rPr>
              <a:t>Πυκνότερο πλέγμα, καλύτερη κάλυψη</a:t>
            </a:r>
            <a:endParaRPr lang="el-G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700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MANUAL TWEAKING</a:t>
            </a:r>
            <a:endParaRPr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709140" y="1012431"/>
            <a:ext cx="7718423" cy="3399992"/>
          </a:xfrm>
          <a:prstGeom prst="rect">
            <a:avLst/>
          </a:prstGeom>
        </p:spPr>
        <p:txBody>
          <a:bodyPr spcFirstLastPara="1" wrap="square" lIns="91425" tIns="91425" rIns="91425" bIns="91425" anchor="ctr" anchorCtr="0">
            <a:noAutofit/>
          </a:bodyPr>
          <a:lstStyle/>
          <a:p>
            <a:pPr marL="285750" indent="-285750">
              <a:buClr>
                <a:schemeClr val="dk1"/>
              </a:buClr>
              <a:buSzPts val="1100"/>
              <a:buFont typeface="Arial" panose="020B0604020202020204" pitchFamily="34" charset="0"/>
              <a:buChar char="•"/>
            </a:pPr>
            <a:r>
              <a:rPr lang="el-GR" sz="1400" b="1">
                <a:latin typeface="Times New Roman"/>
                <a:cs typeface="Times New Roman"/>
              </a:rPr>
              <a:t>Χειροκίνητη προσθήκη, αφαίρεση ή και μετακίνηση μερικών ανιχνευτών</a:t>
            </a:r>
            <a:endParaRPr lang="el-GR" sz="1400" b="1" dirty="0">
              <a:latin typeface="Times New Roman" panose="02020603050405020304" pitchFamily="18" charset="0"/>
              <a:cs typeface="Times New Roman" panose="02020603050405020304" pitchFamily="18" charset="0"/>
            </a:endParaRPr>
          </a:p>
          <a:p>
            <a:pPr marL="285750" indent="-285750">
              <a:buClr>
                <a:schemeClr val="dk1"/>
              </a:buClr>
              <a:buSzPts val="1100"/>
              <a:buFont typeface="Arial" panose="020B0604020202020204" pitchFamily="34" charset="0"/>
              <a:buChar char="•"/>
            </a:pPr>
            <a:r>
              <a:rPr lang="el-GR" sz="1400" b="1">
                <a:latin typeface="Times New Roman"/>
                <a:cs typeface="Times New Roman"/>
              </a:rPr>
              <a:t>Διαδικασία λίγων λεπτών</a:t>
            </a:r>
          </a:p>
          <a:p>
            <a:pPr marL="285750" indent="-285750">
              <a:buClr>
                <a:schemeClr val="dk1"/>
              </a:buClr>
              <a:buSzPts val="1100"/>
              <a:buFont typeface="Arial" panose="020B0604020202020204" pitchFamily="34" charset="0"/>
              <a:buChar char="•"/>
            </a:pPr>
            <a:r>
              <a:rPr lang="el-GR" sz="1400" b="1">
                <a:latin typeface="Times New Roman"/>
                <a:cs typeface="Times New Roman"/>
              </a:rPr>
              <a:t>Στην κρίση του χρήστη</a:t>
            </a:r>
            <a:endParaRPr lang="el-GR" sz="1400" b="1" dirty="0">
              <a:latin typeface="Times New Roman" panose="02020603050405020304" pitchFamily="18" charset="0"/>
              <a:cs typeface="Times New Roman" panose="02020603050405020304" pitchFamily="18" charset="0"/>
            </a:endParaRPr>
          </a:p>
        </p:txBody>
      </p:sp>
      <p:sp>
        <p:nvSpPr>
          <p:cNvPr id="249" name="Google Shape;249;p31"/>
          <p:cNvSpPr/>
          <p:nvPr/>
        </p:nvSpPr>
        <p:spPr>
          <a:xfrm>
            <a:off x="4572150" y="4571979"/>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0" name="Google Shape;250;p31"/>
          <p:cNvCxnSpPr>
            <a:cxnSpLocks/>
          </p:cNvCxnSpPr>
          <p:nvPr/>
        </p:nvCxnSpPr>
        <p:spPr>
          <a:xfrm>
            <a:off x="4570298" y="687414"/>
            <a:ext cx="4573827"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84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r>
              <a:rPr lang="el-GR" b="0">
                <a:latin typeface="Times New Roman"/>
                <a:cs typeface="Times New Roman"/>
              </a:rPr>
              <a:t>MANUAL TWEAKING</a:t>
            </a:r>
            <a:endParaRPr lang="el-GR"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4667013" y="724001"/>
            <a:ext cx="4476987"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5213201" y="984573"/>
            <a:ext cx="3755512"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609600" lvl="1" indent="0" algn="l">
              <a:spcBef>
                <a:spcPts val="1600"/>
              </a:spcBef>
              <a:buSzPts val="1200"/>
            </a:pPr>
            <a:r>
              <a:rPr lang="el-GR">
                <a:solidFill>
                  <a:srgbClr val="30394B"/>
                </a:solidFill>
                <a:latin typeface="Times New Roman"/>
                <a:cs typeface="Times New Roman"/>
              </a:rPr>
              <a:t>Αφαίρεση μικρού αριθμού φωτο-ανιχνευτών</a:t>
            </a:r>
            <a:endParaRPr lang="el-GR" dirty="0">
              <a:solidFill>
                <a:srgbClr val="30394B"/>
              </a:solidFill>
              <a:latin typeface="Times New Roman" panose="02020603050405020304" pitchFamily="18" charset="0"/>
              <a:cs typeface="Times New Roman" panose="02020603050405020304" pitchFamily="18" charset="0"/>
              <a:sym typeface="Hind Madurai"/>
            </a:endParaRPr>
          </a:p>
          <a:p>
            <a:pPr marL="609600" lvl="1" indent="0" algn="l">
              <a:spcBef>
                <a:spcPts val="1600"/>
              </a:spcBef>
              <a:buSzPts val="1200"/>
            </a:pPr>
            <a:r>
              <a:rPr lang="el-GR">
                <a:solidFill>
                  <a:srgbClr val="30394B"/>
                </a:solidFill>
                <a:latin typeface="Times New Roman"/>
                <a:cs typeface="Times New Roman"/>
              </a:rPr>
              <a:t>Μικρότερο oversampling σε περιοχές</a:t>
            </a:r>
            <a:endParaRPr lang="el-GR" sz="1400" dirty="0">
              <a:solidFill>
                <a:srgbClr val="30394B"/>
              </a:solidFill>
              <a:latin typeface="Times New Roman" panose="02020603050405020304" pitchFamily="18" charset="0"/>
              <a:cs typeface="Times New Roman" panose="02020603050405020304" pitchFamily="18" charset="0"/>
            </a:endParaRPr>
          </a:p>
          <a:p>
            <a:pPr marL="609600" lvl="1" indent="0" algn="l">
              <a:spcBef>
                <a:spcPts val="1600"/>
              </a:spcBef>
              <a:buSzPts val="1200"/>
            </a:pPr>
            <a:r>
              <a:rPr lang="el-GR">
                <a:solidFill>
                  <a:srgbClr val="30394B"/>
                </a:solidFill>
                <a:latin typeface="Times New Roman"/>
                <a:cs typeface="Times New Roman"/>
                <a:sym typeface="Hind Madurai"/>
              </a:rPr>
              <a:t>Μικρότερες ανάγκες μνήμης</a:t>
            </a:r>
          </a:p>
        </p:txBody>
      </p:sp>
      <p:pic>
        <p:nvPicPr>
          <p:cNvPr id="6" name="Εικόνα 5" descr="Εικόνα που περιέχει κτίριο, στιγμιότυπο οθόνης, νύχτα, φως&#10;&#10;Το περιεχόμενο που δημιουργείται από ΑΙ μπορεί να μην είναι σωστό.">
            <a:extLst>
              <a:ext uri="{FF2B5EF4-FFF2-40B4-BE49-F238E27FC236}">
                <a16:creationId xmlns:a16="http://schemas.microsoft.com/office/drawing/2014/main" id="{7948659F-B281-FED8-B61D-E985EC735327}"/>
              </a:ext>
            </a:extLst>
          </p:cNvPr>
          <p:cNvPicPr>
            <a:picLocks noChangeAspect="1"/>
          </p:cNvPicPr>
          <p:nvPr/>
        </p:nvPicPr>
        <p:blipFill rotWithShape="1">
          <a:blip r:embed="rId3"/>
          <a:srcRect t="533" r="168" b="-63"/>
          <a:stretch>
            <a:fillRect/>
          </a:stretch>
        </p:blipFill>
        <p:spPr>
          <a:xfrm>
            <a:off x="358258" y="1181857"/>
            <a:ext cx="5209106" cy="3281658"/>
          </a:xfrm>
          <a:prstGeom prst="rect">
            <a:avLst/>
          </a:prstGeom>
          <a:ln w="12700">
            <a:solidFill>
              <a:schemeClr val="dk1"/>
            </a:solidFill>
          </a:ln>
        </p:spPr>
      </p:pic>
    </p:spTree>
    <p:extLst>
      <p:ext uri="{BB962C8B-B14F-4D97-AF65-F5344CB8AC3E}">
        <p14:creationId xmlns:p14="http://schemas.microsoft.com/office/powerpoint/2010/main" val="2223238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2400" b="0" dirty="0">
                <a:latin typeface="Times New Roman" panose="02020603050405020304" pitchFamily="18" charset="0"/>
                <a:cs typeface="Times New Roman" panose="02020603050405020304" pitchFamily="18" charset="0"/>
              </a:rPr>
              <a:t>ΣΥΜΠΕΡΑΣΜΑΤΑ &amp; ΜΕΛΛΟΝΤΙΚΕΣ ΕΡΓΑΣΙΕΣ</a:t>
            </a:r>
            <a:endParaRPr sz="2400"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7581900" y="731375"/>
            <a:ext cx="1562231"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13100" y="1181925"/>
            <a:ext cx="7660351" cy="1571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l-GR" sz="1400">
                <a:solidFill>
                  <a:srgbClr val="30394B"/>
                </a:solidFill>
                <a:latin typeface="Times New Roman"/>
                <a:cs typeface="Times New Roman"/>
                <a:sym typeface="Hind Madurai"/>
              </a:rPr>
              <a:t>Σημαντική μείωση χρόνου για τοποθέτηση φωτο-ανιχνευτών</a:t>
            </a:r>
            <a:endParaRPr lang="el-GR"/>
          </a:p>
          <a:p>
            <a:pPr marL="438150" indent="-285750" algn="l">
              <a:spcBef>
                <a:spcPts val="1600"/>
              </a:spcBef>
              <a:buSzPts val="1200"/>
              <a:buFont typeface="Arial" panose="020B0604020202020204" pitchFamily="34" charset="0"/>
              <a:buChar char="•"/>
            </a:pPr>
            <a:r>
              <a:rPr lang="en-US" sz="1400">
                <a:solidFill>
                  <a:srgbClr val="30394B"/>
                </a:solidFill>
                <a:latin typeface="Times New Roman"/>
                <a:cs typeface="Times New Roman"/>
                <a:sym typeface="Hind Madurai"/>
              </a:rPr>
              <a:t>Αποτελεσματική τοποθέτηση με χρήση τιμής κατωφλίωσης</a:t>
            </a:r>
            <a:endParaRPr lang="en-US" sz="140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l-GR" sz="1400">
                <a:solidFill>
                  <a:srgbClr val="30394B"/>
                </a:solidFill>
                <a:latin typeface="Times New Roman"/>
                <a:cs typeface="Times New Roman"/>
                <a:sym typeface="Hind Madurai"/>
              </a:rPr>
              <a:t>Δυνατότητα χειρο</a:t>
            </a:r>
            <a:endParaRPr lang="en-US" sz="1400" dirty="0">
              <a:solidFill>
                <a:srgbClr val="30394B"/>
              </a:solidFill>
              <a:latin typeface="Times New Roman" panose="02020603050405020304" pitchFamily="18" charset="0"/>
              <a:cs typeface="Times New Roman" panose="02020603050405020304" pitchFamily="18" charset="0"/>
              <a:sym typeface="Hind Madurai"/>
            </a:endParaRPr>
          </a:p>
          <a:p>
            <a:pPr marL="438150" indent="-285750" algn="l">
              <a:spcBef>
                <a:spcPts val="1600"/>
              </a:spcBef>
              <a:buSzPts val="1200"/>
              <a:buFont typeface="Arial" panose="020B0604020202020204" pitchFamily="34" charset="0"/>
              <a:buChar char="•"/>
            </a:pPr>
            <a:r>
              <a:rPr lang="el-GR" sz="1400">
                <a:solidFill>
                  <a:srgbClr val="30394B"/>
                </a:solidFill>
                <a:latin typeface="Times New Roman"/>
                <a:cs typeface="Times New Roman"/>
                <a:sym typeface="Hind Madurai"/>
              </a:rPr>
              <a:t>Επιλογή υποσυστημάτων</a:t>
            </a:r>
          </a:p>
        </p:txBody>
      </p:sp>
      <p:sp>
        <p:nvSpPr>
          <p:cNvPr id="2" name="Google Shape;207;p28">
            <a:extLst>
              <a:ext uri="{FF2B5EF4-FFF2-40B4-BE49-F238E27FC236}">
                <a16:creationId xmlns:a16="http://schemas.microsoft.com/office/drawing/2014/main" id="{3700C3BF-2537-0B84-FECC-6B85F515996C}"/>
              </a:ext>
            </a:extLst>
          </p:cNvPr>
          <p:cNvSpPr txBox="1">
            <a:spLocks/>
          </p:cNvSpPr>
          <p:nvPr/>
        </p:nvSpPr>
        <p:spPr>
          <a:xfrm>
            <a:off x="3984937" y="2574956"/>
            <a:ext cx="5160039" cy="1571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Sans-Serif" panose="020B0604020202020204" pitchFamily="34" charset="0"/>
              <a:buChar char="•"/>
            </a:pPr>
            <a:r>
              <a:rPr lang="el-GR" sz="1400">
                <a:solidFill>
                  <a:srgbClr val="30394B"/>
                </a:solidFill>
                <a:latin typeface="Times New Roman" panose="02020603050405020304" pitchFamily="18" charset="0"/>
                <a:cs typeface="Times New Roman" panose="02020603050405020304" pitchFamily="18" charset="0"/>
              </a:rPr>
              <a:t>Επιπλέον εργασίες</a:t>
            </a:r>
            <a:endParaRPr lang="el-GR" sz="1400" b="0">
              <a:solidFill>
                <a:srgbClr val="1093DD"/>
              </a:solidFill>
              <a:latin typeface="Times New Roman" panose="02020603050405020304" pitchFamily="18" charset="0"/>
              <a:cs typeface="Times New Roman" panose="02020603050405020304" pitchFamily="18" charset="0"/>
            </a:endParaRPr>
          </a:p>
          <a:p>
            <a:pPr marL="895350" lvl="1" indent="-285750" algn="l">
              <a:spcBef>
                <a:spcPts val="1600"/>
              </a:spcBef>
              <a:buSzPts val="1200"/>
              <a:buFont typeface="Arial,Sans-Serif" panose="020B0604020202020204" pitchFamily="34" charset="0"/>
              <a:buChar char="•"/>
            </a:pPr>
            <a:r>
              <a:rPr lang="el-GR" sz="1200">
                <a:solidFill>
                  <a:srgbClr val="30394B"/>
                </a:solidFill>
                <a:latin typeface="Times New Roman"/>
                <a:cs typeface="Times New Roman"/>
              </a:rPr>
              <a:t>Χαρακτηριστικά ακμών</a:t>
            </a:r>
            <a:endParaRPr lang="el-GR" sz="1200" dirty="0">
              <a:solidFill>
                <a:srgbClr val="30394B"/>
              </a:solidFill>
              <a:latin typeface="Times New Roman" panose="02020603050405020304" pitchFamily="18" charset="0"/>
              <a:cs typeface="Times New Roman" panose="02020603050405020304" pitchFamily="18" charset="0"/>
            </a:endParaRPr>
          </a:p>
          <a:p>
            <a:pPr marL="895350" lvl="1" indent="-285750" algn="l">
              <a:spcBef>
                <a:spcPts val="1600"/>
              </a:spcBef>
              <a:buSzPts val="1200"/>
              <a:buFont typeface="Arial,Sans-Serif" panose="020B0604020202020204" pitchFamily="34" charset="0"/>
              <a:buChar char="•"/>
            </a:pPr>
            <a:r>
              <a:rPr lang="el-GR" sz="1200">
                <a:solidFill>
                  <a:srgbClr val="30394B"/>
                </a:solidFill>
                <a:latin typeface="Times New Roman"/>
                <a:cs typeface="Times New Roman"/>
              </a:rPr>
              <a:t>Ευρετικές συναρτήσεις</a:t>
            </a:r>
            <a:endParaRPr lang="el-GR" sz="1200" dirty="0">
              <a:solidFill>
                <a:srgbClr val="30394B"/>
              </a:solidFill>
              <a:latin typeface="Times New Roman"/>
              <a:cs typeface="Times New Roman"/>
            </a:endParaRPr>
          </a:p>
          <a:p>
            <a:pPr marL="438150" indent="-285750" algn="l">
              <a:spcBef>
                <a:spcPts val="1600"/>
              </a:spcBef>
              <a:buSzPts val="1200"/>
              <a:buFont typeface="Arial,Sans-Serif" panose="020B0604020202020204" pitchFamily="34" charset="0"/>
              <a:buChar char="•"/>
            </a:pPr>
            <a:r>
              <a:rPr lang="el-GR" sz="1400">
                <a:solidFill>
                  <a:srgbClr val="30394B"/>
                </a:solidFill>
                <a:latin typeface="Times New Roman" panose="02020603050405020304" pitchFamily="18" charset="0"/>
                <a:cs typeface="Times New Roman" panose="02020603050405020304" pitchFamily="18" charset="0"/>
              </a:rPr>
              <a:t>Μέλλον</a:t>
            </a:r>
            <a:endParaRPr lang="el-GR"/>
          </a:p>
        </p:txBody>
      </p:sp>
    </p:spTree>
    <p:extLst>
      <p:ext uri="{BB962C8B-B14F-4D97-AF65-F5344CB8AC3E}">
        <p14:creationId xmlns:p14="http://schemas.microsoft.com/office/powerpoint/2010/main" val="2645544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32"/>
          <p:cNvSpPr txBox="1">
            <a:spLocks noGrp="1"/>
          </p:cNvSpPr>
          <p:nvPr>
            <p:ph type="title"/>
          </p:nvPr>
        </p:nvSpPr>
        <p:spPr>
          <a:xfrm>
            <a:off x="783321" y="1461725"/>
            <a:ext cx="5553429" cy="12237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l-GR" sz="5000">
                <a:latin typeface="Times New Roman"/>
                <a:cs typeface="Times New Roman"/>
              </a:rPr>
              <a:t>ΕΥΧΑΡΙΣΤΟΥΜΕ</a:t>
            </a:r>
            <a:endParaRPr sz="5000" dirty="0">
              <a:latin typeface="Times New Roman" panose="02020603050405020304" pitchFamily="18" charset="0"/>
              <a:cs typeface="Times New Roman" panose="02020603050405020304" pitchFamily="18" charset="0"/>
            </a:endParaRPr>
          </a:p>
        </p:txBody>
      </p:sp>
      <p:sp>
        <p:nvSpPr>
          <p:cNvPr id="259" name="Google Shape;259;p32"/>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26</a:t>
            </a:fld>
            <a:endParaRPr/>
          </a:p>
        </p:txBody>
      </p:sp>
      <p:cxnSp>
        <p:nvCxnSpPr>
          <p:cNvPr id="260" name="Google Shape;260;p32"/>
          <p:cNvCxnSpPr>
            <a:cxnSpLocks/>
            <a:stCxn id="257" idx="3"/>
          </p:cNvCxnSpPr>
          <p:nvPr/>
        </p:nvCxnSpPr>
        <p:spPr>
          <a:xfrm>
            <a:off x="6336750" y="2073575"/>
            <a:ext cx="2807375"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LPNN UI IN UNITY</a:t>
            </a:r>
            <a:endParaRPr lang="en-US" b="0" dirty="0">
              <a:latin typeface="Times New Roman"/>
              <a:cs typeface="Times New Roman"/>
            </a:endParaRPr>
          </a:p>
        </p:txBody>
      </p:sp>
      <p:cxnSp>
        <p:nvCxnSpPr>
          <p:cNvPr id="230" name="Google Shape;230;p29"/>
          <p:cNvCxnSpPr>
            <a:cxnSpLocks/>
          </p:cNvCxnSpPr>
          <p:nvPr/>
        </p:nvCxnSpPr>
        <p:spPr>
          <a:xfrm>
            <a:off x="4221957" y="731375"/>
            <a:ext cx="4922174" cy="0"/>
          </a:xfrm>
          <a:prstGeom prst="straightConnector1">
            <a:avLst/>
          </a:prstGeom>
          <a:noFill/>
          <a:ln w="19050" cap="flat" cmpd="sng">
            <a:solidFill>
              <a:schemeClr val="dk1"/>
            </a:solidFill>
            <a:prstDash val="solid"/>
            <a:round/>
            <a:headEnd type="none" w="med" len="med"/>
            <a:tailEnd type="none" w="med" len="med"/>
          </a:ln>
        </p:spPr>
      </p:cxnSp>
      <p:pic>
        <p:nvPicPr>
          <p:cNvPr id="3" name="Εικόνα 2" descr="Εικόνα που περιέχει κείμενο, στιγμιότυπο οθόνης, λογισμικό, λογισμικό πολυμέσων&#10;&#10;Το περιεχόμενο που δημιουργείται από ΑΙ μπορεί να μην είναι σωστό.">
            <a:extLst>
              <a:ext uri="{FF2B5EF4-FFF2-40B4-BE49-F238E27FC236}">
                <a16:creationId xmlns:a16="http://schemas.microsoft.com/office/drawing/2014/main" id="{64FC4F22-8784-0637-88EB-639236C4ECF5}"/>
              </a:ext>
            </a:extLst>
          </p:cNvPr>
          <p:cNvPicPr>
            <a:picLocks noChangeAspect="1"/>
          </p:cNvPicPr>
          <p:nvPr/>
        </p:nvPicPr>
        <p:blipFill>
          <a:blip r:embed="rId3"/>
          <a:stretch>
            <a:fillRect/>
          </a:stretch>
        </p:blipFill>
        <p:spPr>
          <a:xfrm>
            <a:off x="1889384" y="1010133"/>
            <a:ext cx="5363038" cy="3840422"/>
          </a:xfrm>
          <a:prstGeom prst="rect">
            <a:avLst/>
          </a:prstGeom>
        </p:spPr>
      </p:pic>
    </p:spTree>
    <p:extLst>
      <p:ext uri="{BB962C8B-B14F-4D97-AF65-F5344CB8AC3E}">
        <p14:creationId xmlns:p14="http://schemas.microsoft.com/office/powerpoint/2010/main" val="293978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POINT NET</a:t>
            </a:r>
            <a:endParaRPr lang="en-US" b="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3000375" y="731375"/>
            <a:ext cx="6143756"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13100" y="1181925"/>
            <a:ext cx="7717500"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152400" indent="0" algn="l">
              <a:spcBef>
                <a:spcPts val="1600"/>
              </a:spcBef>
              <a:buSzPts val="1200"/>
            </a:pPr>
            <a:endParaRPr lang="el-GR" sz="1400" dirty="0">
              <a:solidFill>
                <a:srgbClr val="30394B"/>
              </a:solidFill>
              <a:latin typeface="Times New Roman" panose="02020603050405020304" pitchFamily="18" charset="0"/>
              <a:cs typeface="Times New Roman" panose="02020603050405020304" pitchFamily="18" charset="0"/>
              <a:sym typeface="Hind Madurai"/>
            </a:endParaRPr>
          </a:p>
        </p:txBody>
      </p:sp>
      <p:pic>
        <p:nvPicPr>
          <p:cNvPr id="4" name="Εικόνα 3" descr="Εικόνα που περιέχει κείμενο, διάγραμμα, Σχέδιο, σχηματικό&#10;&#10;Το περιεχόμενο που δημιουργείται από ΑΙ μπορεί να μην είναι σωστό.">
            <a:extLst>
              <a:ext uri="{FF2B5EF4-FFF2-40B4-BE49-F238E27FC236}">
                <a16:creationId xmlns:a16="http://schemas.microsoft.com/office/drawing/2014/main" id="{B062A8E7-4744-9CC6-F7DB-78F6EE27C328}"/>
              </a:ext>
            </a:extLst>
          </p:cNvPr>
          <p:cNvPicPr>
            <a:picLocks noChangeAspect="1"/>
          </p:cNvPicPr>
          <p:nvPr/>
        </p:nvPicPr>
        <p:blipFill>
          <a:blip r:embed="rId3"/>
          <a:stretch>
            <a:fillRect/>
          </a:stretch>
        </p:blipFill>
        <p:spPr>
          <a:xfrm>
            <a:off x="716745" y="1160864"/>
            <a:ext cx="7710209" cy="2820704"/>
          </a:xfrm>
          <a:prstGeom prst="rect">
            <a:avLst/>
          </a:prstGeom>
        </p:spPr>
      </p:pic>
    </p:spTree>
    <p:extLst>
      <p:ext uri="{BB962C8B-B14F-4D97-AF65-F5344CB8AC3E}">
        <p14:creationId xmlns:p14="http://schemas.microsoft.com/office/powerpoint/2010/main" val="154801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3</a:t>
            </a:fld>
            <a:endParaRPr dirty="0"/>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b="0" dirty="0">
                <a:latin typeface="Times New Roman" panose="02020603050405020304" pitchFamily="18" charset="0"/>
                <a:cs typeface="Times New Roman" panose="02020603050405020304" pitchFamily="18" charset="0"/>
              </a:rPr>
              <a:t>ΕΙΣΑΓΩΓΗ</a:t>
            </a:r>
            <a:endParaRPr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2820572" y="731375"/>
            <a:ext cx="6323559" cy="0"/>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13100" y="1181925"/>
            <a:ext cx="3269178"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sym typeface="Hind Madurai"/>
              </a:rPr>
              <a:t>Ποιότητα Γραφικών (</a:t>
            </a:r>
            <a:r>
              <a:rPr lang="el-GR" sz="1400" dirty="0" err="1">
                <a:solidFill>
                  <a:srgbClr val="30394B"/>
                </a:solidFill>
                <a:latin typeface="Times New Roman"/>
                <a:cs typeface="Times New Roman"/>
                <a:sym typeface="Hind Madurai"/>
              </a:rPr>
              <a:t>Graphics</a:t>
            </a:r>
            <a:r>
              <a:rPr lang="el-GR" sz="1400" dirty="0">
                <a:solidFill>
                  <a:srgbClr val="30394B"/>
                </a:solidFill>
                <a:latin typeface="Times New Roman"/>
                <a:cs typeface="Times New Roman"/>
                <a:sym typeface="Hind Madurai"/>
              </a:rPr>
              <a:t> Quality)</a:t>
            </a:r>
            <a:endParaRPr lang="el-GR" sz="1400" dirty="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rPr>
              <a:t>Υπολογιστικό Κόστος (</a:t>
            </a:r>
            <a:r>
              <a:rPr lang="el-GR" sz="1400" dirty="0" err="1">
                <a:solidFill>
                  <a:srgbClr val="30394B"/>
                </a:solidFill>
                <a:latin typeface="Times New Roman"/>
                <a:cs typeface="Times New Roman"/>
              </a:rPr>
              <a:t>Computational</a:t>
            </a:r>
            <a:r>
              <a:rPr lang="el-GR" sz="1400" dirty="0">
                <a:solidFill>
                  <a:srgbClr val="30394B"/>
                </a:solidFill>
                <a:latin typeface="Times New Roman"/>
                <a:cs typeface="Times New Roman"/>
              </a:rPr>
              <a:t> </a:t>
            </a:r>
            <a:r>
              <a:rPr lang="el-GR" sz="1400" dirty="0" err="1">
                <a:solidFill>
                  <a:srgbClr val="30394B"/>
                </a:solidFill>
                <a:latin typeface="Times New Roman"/>
                <a:cs typeface="Times New Roman"/>
              </a:rPr>
              <a:t>Cost</a:t>
            </a:r>
            <a:r>
              <a:rPr lang="el-GR" sz="1400" dirty="0">
                <a:solidFill>
                  <a:srgbClr val="30394B"/>
                </a:solidFill>
                <a:latin typeface="Times New Roman"/>
                <a:cs typeface="Times New Roman"/>
              </a:rPr>
              <a:t>)</a:t>
            </a:r>
            <a:endParaRPr lang="el-GR" sz="1400" dirty="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n-US" sz="1400" dirty="0" err="1">
                <a:solidFill>
                  <a:srgbClr val="30394B"/>
                </a:solidFill>
                <a:latin typeface="Times New Roman"/>
                <a:cs typeface="Times New Roman"/>
                <a:sym typeface="Hind Madurai"/>
              </a:rPr>
              <a:t>Φωτο-Ανιχνευτές</a:t>
            </a:r>
            <a:r>
              <a:rPr lang="en-US" sz="1400" dirty="0">
                <a:solidFill>
                  <a:srgbClr val="30394B"/>
                </a:solidFill>
                <a:latin typeface="Times New Roman"/>
                <a:cs typeface="Times New Roman"/>
                <a:sym typeface="Hind Madurai"/>
              </a:rPr>
              <a:t> (Light Probes)</a:t>
            </a:r>
            <a:endParaRPr lang="en-US" sz="1400" b="0" dirty="0">
              <a:solidFill>
                <a:srgbClr val="30394B"/>
              </a:solidFill>
              <a:latin typeface="Times New Roman" panose="02020603050405020304" pitchFamily="18" charset="0"/>
              <a:cs typeface="Times New Roman" panose="02020603050405020304" pitchFamily="18" charset="0"/>
              <a:sym typeface="Hind Madurai"/>
            </a:endParaRPr>
          </a:p>
          <a:p>
            <a:pPr marL="895350" lvl="1" algn="l">
              <a:spcBef>
                <a:spcPts val="1600"/>
              </a:spcBef>
              <a:buSzPts val="1200"/>
              <a:buFont typeface="Courier New" panose="020B0604020202020204" pitchFamily="34" charset="0"/>
              <a:buChar char="o"/>
            </a:pPr>
            <a:r>
              <a:rPr lang="en-US" sz="1000" dirty="0" err="1">
                <a:solidFill>
                  <a:srgbClr val="30394B"/>
                </a:solidFill>
                <a:latin typeface="Times New Roman"/>
                <a:cs typeface="Times New Roman"/>
              </a:rPr>
              <a:t>Υλο</a:t>
            </a:r>
            <a:r>
              <a:rPr lang="en-US" sz="1000" dirty="0">
                <a:solidFill>
                  <a:srgbClr val="30394B"/>
                </a:solidFill>
                <a:latin typeface="Times New Roman"/>
                <a:cs typeface="Times New Roman"/>
              </a:rPr>
              <a:t>π</a:t>
            </a:r>
            <a:r>
              <a:rPr lang="en-US" sz="1000" dirty="0" err="1">
                <a:solidFill>
                  <a:srgbClr val="30394B"/>
                </a:solidFill>
                <a:latin typeface="Times New Roman"/>
                <a:cs typeface="Times New Roman"/>
              </a:rPr>
              <a:t>οίηση</a:t>
            </a:r>
            <a:r>
              <a:rPr lang="en-US" sz="1000" dirty="0">
                <a:solidFill>
                  <a:srgbClr val="30394B"/>
                </a:solidFill>
                <a:latin typeface="Times New Roman"/>
                <a:cs typeface="Times New Roman"/>
              </a:rPr>
              <a:t> </a:t>
            </a:r>
            <a:r>
              <a:rPr lang="en-US" sz="1000" dirty="0" err="1">
                <a:solidFill>
                  <a:srgbClr val="30394B"/>
                </a:solidFill>
                <a:latin typeface="Times New Roman"/>
                <a:cs typeface="Times New Roman"/>
              </a:rPr>
              <a:t>στη</a:t>
            </a:r>
            <a:r>
              <a:rPr lang="en-US" sz="1000" dirty="0">
                <a:solidFill>
                  <a:srgbClr val="30394B"/>
                </a:solidFill>
                <a:latin typeface="Times New Roman"/>
                <a:cs typeface="Times New Roman"/>
              </a:rPr>
              <a:t> Unity</a:t>
            </a:r>
            <a:endParaRPr lang="en-US" sz="1000" dirty="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endParaRPr lang="el-GR" sz="1400" dirty="0">
              <a:solidFill>
                <a:srgbClr val="30394B"/>
              </a:solidFill>
              <a:latin typeface="Times New Roman" panose="02020603050405020304" pitchFamily="18" charset="0"/>
              <a:cs typeface="Times New Roman" panose="02020603050405020304" pitchFamily="18" charset="0"/>
            </a:endParaRPr>
          </a:p>
        </p:txBody>
      </p:sp>
      <p:pic>
        <p:nvPicPr>
          <p:cNvPr id="3" name="Εικόνα 2" descr="Εικόνα που περιέχει τοίχος, εσωτερικός χώρος, πτηνό, τέχνη&#10;&#10;Το περιεχόμενο που δημιουργείται από ΑΙ μπορεί να μην είναι σωστό.">
            <a:extLst>
              <a:ext uri="{FF2B5EF4-FFF2-40B4-BE49-F238E27FC236}">
                <a16:creationId xmlns:a16="http://schemas.microsoft.com/office/drawing/2014/main" id="{906392F6-88FC-0F83-8CD1-07081A1E2109}"/>
              </a:ext>
            </a:extLst>
          </p:cNvPr>
          <p:cNvPicPr>
            <a:picLocks noChangeAspect="1"/>
          </p:cNvPicPr>
          <p:nvPr/>
        </p:nvPicPr>
        <p:blipFill>
          <a:blip r:embed="rId3"/>
          <a:stretch>
            <a:fillRect/>
          </a:stretch>
        </p:blipFill>
        <p:spPr>
          <a:xfrm>
            <a:off x="5046737" y="943977"/>
            <a:ext cx="2705331" cy="2030784"/>
          </a:xfrm>
          <a:prstGeom prst="rect">
            <a:avLst/>
          </a:prstGeom>
          <a:ln w="12700">
            <a:solidFill>
              <a:schemeClr val="accent1"/>
            </a:solidFill>
          </a:ln>
        </p:spPr>
      </p:pic>
      <p:pic>
        <p:nvPicPr>
          <p:cNvPr id="6" name="Εικόνα 5" descr="Εικόνα που περιέχει στιγμιότυπο οθόνης&#10;&#10;Το περιεχόμενο που δημιουργείται από ΑΙ μπορεί να μην είναι σωστό.">
            <a:extLst>
              <a:ext uri="{FF2B5EF4-FFF2-40B4-BE49-F238E27FC236}">
                <a16:creationId xmlns:a16="http://schemas.microsoft.com/office/drawing/2014/main" id="{A3053124-75AE-E54D-33C5-82EDDC082031}"/>
              </a:ext>
            </a:extLst>
          </p:cNvPr>
          <p:cNvPicPr>
            <a:picLocks noChangeAspect="1"/>
          </p:cNvPicPr>
          <p:nvPr/>
        </p:nvPicPr>
        <p:blipFill>
          <a:blip r:embed="rId4"/>
          <a:stretch>
            <a:fillRect/>
          </a:stretch>
        </p:blipFill>
        <p:spPr>
          <a:xfrm>
            <a:off x="5045844" y="3043620"/>
            <a:ext cx="2705113" cy="19591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4</a:t>
            </a:fld>
            <a:endParaRPr dirty="0"/>
          </a:p>
        </p:txBody>
      </p:sp>
      <p:sp>
        <p:nvSpPr>
          <p:cNvPr id="219" name="Google Shape;219;p29"/>
          <p:cNvSpPr txBox="1">
            <a:spLocks noGrp="1"/>
          </p:cNvSpPr>
          <p:nvPr>
            <p:ph type="title" idx="15"/>
          </p:nvPr>
        </p:nvSpPr>
        <p:spPr>
          <a:xfrm>
            <a:off x="713225" y="387875"/>
            <a:ext cx="7717500" cy="572700"/>
          </a:xfrm>
          <a:prstGeom prst="rect">
            <a:avLst/>
          </a:prstGeom>
        </p:spPr>
        <p:txBody>
          <a:bodyPr spcFirstLastPara="1" wrap="square" lIns="91425" tIns="91425" rIns="91425" bIns="91425" anchor="ctr" anchorCtr="0">
            <a:noAutofit/>
          </a:bodyPr>
          <a:lstStyle/>
          <a:p>
            <a:r>
              <a:rPr lang="en-US" b="0" dirty="0">
                <a:latin typeface="Times New Roman"/>
                <a:cs typeface="Times New Roman"/>
              </a:rPr>
              <a:t>LIGHT PROBES</a:t>
            </a:r>
            <a:endParaRPr lang="en-US" b="0" dirty="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3463888" y="709944"/>
            <a:ext cx="5680243" cy="14288"/>
          </a:xfrm>
          <a:prstGeom prst="straightConnector1">
            <a:avLst/>
          </a:prstGeom>
          <a:noFill/>
          <a:ln w="19050" cap="flat" cmpd="sng">
            <a:solidFill>
              <a:schemeClr val="dk1"/>
            </a:solidFill>
            <a:prstDash val="solid"/>
            <a:round/>
            <a:headEnd type="none" w="med" len="med"/>
            <a:tailEnd type="none" w="med" len="med"/>
          </a:ln>
        </p:spPr>
      </p:cxnSp>
      <p:sp>
        <p:nvSpPr>
          <p:cNvPr id="10" name="Google Shape;249;p31">
            <a:extLst>
              <a:ext uri="{FF2B5EF4-FFF2-40B4-BE49-F238E27FC236}">
                <a16:creationId xmlns:a16="http://schemas.microsoft.com/office/drawing/2014/main" id="{E0FBAB3A-8F49-BE59-59B3-601B08DD0932}"/>
              </a:ext>
            </a:extLst>
          </p:cNvPr>
          <p:cNvSpPr/>
          <p:nvPr/>
        </p:nvSpPr>
        <p:spPr>
          <a:xfrm>
            <a:off x="4571850" y="4721565"/>
            <a:ext cx="38586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Ορθογώνιο: Στρογγύλεμα γωνιών 1">
            <a:extLst>
              <a:ext uri="{FF2B5EF4-FFF2-40B4-BE49-F238E27FC236}">
                <a16:creationId xmlns:a16="http://schemas.microsoft.com/office/drawing/2014/main" id="{199DC391-62AD-AEE0-076A-39690A89AC0B}"/>
              </a:ext>
            </a:extLst>
          </p:cNvPr>
          <p:cNvSpPr/>
          <p:nvPr/>
        </p:nvSpPr>
        <p:spPr>
          <a:xfrm>
            <a:off x="796413" y="1651820"/>
            <a:ext cx="7551174" cy="2330246"/>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12950" y="958646"/>
            <a:ext cx="7717500" cy="3501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n-US" sz="1200" dirty="0">
                <a:solidFill>
                  <a:srgbClr val="30394B"/>
                </a:solidFill>
                <a:latin typeface="Times New Roman"/>
                <a:cs typeface="Times New Roman"/>
                <a:sym typeface="Hind Madurai"/>
              </a:rPr>
              <a:t>Greger et al. (1998)</a:t>
            </a:r>
            <a:endParaRPr lang="el-GR" sz="1400" dirty="0">
              <a:solidFill>
                <a:srgbClr val="30394B"/>
              </a:solidFill>
              <a:latin typeface="Times New Roman" panose="02020603050405020304" pitchFamily="18" charset="0"/>
              <a:cs typeface="Times New Roman" panose="02020603050405020304" pitchFamily="18" charset="0"/>
              <a:sym typeface="Hind Madurai"/>
            </a:endParaRPr>
          </a:p>
          <a:p>
            <a:pPr marL="438150" indent="-285750" algn="l">
              <a:spcBef>
                <a:spcPts val="1600"/>
              </a:spcBef>
              <a:buSzPts val="1200"/>
              <a:buFont typeface="Arial" panose="020B0604020202020204" pitchFamily="34" charset="0"/>
              <a:buChar char="•"/>
            </a:pPr>
            <a:r>
              <a:rPr lang="en-US" sz="1400" dirty="0">
                <a:solidFill>
                  <a:srgbClr val="30394B"/>
                </a:solidFill>
                <a:latin typeface="Times New Roman"/>
                <a:cs typeface="Times New Roman"/>
              </a:rPr>
              <a:t>Global Illumination Interpolation</a:t>
            </a:r>
            <a:endParaRPr lang="en-US" sz="1400" dirty="0">
              <a:solidFill>
                <a:srgbClr val="30394B"/>
              </a:solidFill>
              <a:latin typeface="Times New Roman" panose="02020603050405020304" pitchFamily="18" charset="0"/>
              <a:cs typeface="Times New Roman" panose="02020603050405020304" pitchFamily="18" charset="0"/>
            </a:endParaRPr>
          </a:p>
          <a:p>
            <a:pPr marL="609600" lvl="1" indent="0" algn="l">
              <a:spcBef>
                <a:spcPts val="1600"/>
              </a:spcBef>
              <a:buSzPts val="1200"/>
            </a:pPr>
            <a:r>
              <a:rPr lang="el-GR" sz="1000" b="0" dirty="0">
                <a:solidFill>
                  <a:srgbClr val="30394B"/>
                </a:solidFill>
                <a:latin typeface="Times New Roman"/>
                <a:cs typeface="Times New Roman"/>
                <a:sym typeface="Hind Madurai"/>
              </a:rPr>
              <a:t>4 </a:t>
            </a:r>
            <a:r>
              <a:rPr lang="el-GR" sz="1000" b="0" dirty="0" err="1">
                <a:solidFill>
                  <a:srgbClr val="30394B"/>
                </a:solidFill>
                <a:latin typeface="Times New Roman"/>
                <a:cs typeface="Times New Roman"/>
                <a:sym typeface="Hind Madurai"/>
              </a:rPr>
              <a:t>φωτο</a:t>
            </a:r>
            <a:r>
              <a:rPr lang="el-GR" sz="1000" b="0" dirty="0">
                <a:solidFill>
                  <a:srgbClr val="30394B"/>
                </a:solidFill>
                <a:latin typeface="Times New Roman"/>
                <a:cs typeface="Times New Roman"/>
                <a:sym typeface="Hind Madurai"/>
              </a:rPr>
              <a:t>-ανιχνευτές δημιουργούν ένα τετράεδρο και παρέχουν πληροφορίες φωτισμού στα αντικείμενα.</a:t>
            </a:r>
            <a:endParaRPr lang="el-GR" sz="1000" b="0" dirty="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sym typeface="Hind Madurai"/>
              </a:rPr>
              <a:t>Τοποθετούνται από τον προγραμματιστή</a:t>
            </a:r>
            <a:endParaRPr lang="en-US" sz="1400" dirty="0">
              <a:solidFill>
                <a:srgbClr val="30394B"/>
              </a:solidFill>
              <a:latin typeface="Times New Roman" panose="02020603050405020304" pitchFamily="18" charset="0"/>
              <a:cs typeface="Times New Roman" panose="02020603050405020304" pitchFamily="18" charset="0"/>
            </a:endParaRPr>
          </a:p>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rPr>
              <a:t>Μεγάλης σημασίας για ρεαλιστικό φωτισμό η κατάλληλη τοποθέτηση</a:t>
            </a:r>
            <a:endParaRPr lang="el-GR" sz="1400" dirty="0">
              <a:solidFill>
                <a:srgbClr val="30394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11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9"/>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
        <p:nvSpPr>
          <p:cNvPr id="219" name="Google Shape;219;p29"/>
          <p:cNvSpPr txBox="1">
            <a:spLocks noGrp="1"/>
          </p:cNvSpPr>
          <p:nvPr>
            <p:ph type="title" idx="15"/>
          </p:nvPr>
        </p:nvSpPr>
        <p:spPr>
          <a:xfrm>
            <a:off x="713225" y="445025"/>
            <a:ext cx="7717500" cy="572700"/>
          </a:xfrm>
          <a:prstGeom prst="rect">
            <a:avLst/>
          </a:prstGeom>
        </p:spPr>
        <p:txBody>
          <a:bodyPr spcFirstLastPara="1" wrap="square" lIns="91425" tIns="91425" rIns="91425" bIns="91425" anchor="ctr" anchorCtr="0">
            <a:noAutofit/>
          </a:bodyPr>
          <a:lstStyle/>
          <a:p>
            <a:r>
              <a:rPr lang="en-US" b="0">
                <a:latin typeface="Times New Roman"/>
                <a:cs typeface="Times New Roman"/>
              </a:rPr>
              <a:t>SPHERICAL HARMONICS</a:t>
            </a:r>
            <a:endParaRPr lang="en-US" b="0">
              <a:latin typeface="Times New Roman" panose="02020603050405020304" pitchFamily="18" charset="0"/>
              <a:cs typeface="Times New Roman" panose="02020603050405020304" pitchFamily="18" charset="0"/>
            </a:endParaRPr>
          </a:p>
        </p:txBody>
      </p:sp>
      <p:cxnSp>
        <p:nvCxnSpPr>
          <p:cNvPr id="230" name="Google Shape;230;p29"/>
          <p:cNvCxnSpPr>
            <a:cxnSpLocks/>
          </p:cNvCxnSpPr>
          <p:nvPr/>
        </p:nvCxnSpPr>
        <p:spPr>
          <a:xfrm>
            <a:off x="5218564" y="695657"/>
            <a:ext cx="3925567" cy="7143"/>
          </a:xfrm>
          <a:prstGeom prst="straightConnector1">
            <a:avLst/>
          </a:prstGeom>
          <a:noFill/>
          <a:ln w="19050" cap="flat" cmpd="sng">
            <a:solidFill>
              <a:schemeClr val="dk1"/>
            </a:solidFill>
            <a:prstDash val="solid"/>
            <a:round/>
            <a:headEnd type="none" w="med" len="med"/>
            <a:tailEnd type="none" w="med" len="med"/>
          </a:ln>
        </p:spPr>
      </p:cxnSp>
      <p:sp>
        <p:nvSpPr>
          <p:cNvPr id="42" name="Google Shape;207;p28">
            <a:extLst>
              <a:ext uri="{FF2B5EF4-FFF2-40B4-BE49-F238E27FC236}">
                <a16:creationId xmlns:a16="http://schemas.microsoft.com/office/drawing/2014/main" id="{45D378A7-0472-88E6-4090-2DA6FDA9E369}"/>
              </a:ext>
            </a:extLst>
          </p:cNvPr>
          <p:cNvSpPr txBox="1">
            <a:spLocks/>
          </p:cNvSpPr>
          <p:nvPr/>
        </p:nvSpPr>
        <p:spPr>
          <a:xfrm>
            <a:off x="713225" y="1104307"/>
            <a:ext cx="7717500" cy="34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Hind Madurai"/>
              <a:buNone/>
              <a:defRPr sz="1800" b="1" i="0" u="none" strike="noStrike" cap="none">
                <a:solidFill>
                  <a:schemeClr val="dk2"/>
                </a:solidFill>
                <a:latin typeface="Exo"/>
                <a:ea typeface="Exo"/>
                <a:cs typeface="Exo"/>
                <a:sym typeface="Exo"/>
              </a:defRPr>
            </a:lvl1pPr>
            <a:lvl2pPr marL="914400" marR="0" lvl="1"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2pPr>
            <a:lvl3pPr marL="1371600" marR="0" lvl="2"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3pPr>
            <a:lvl4pPr marL="1828800" marR="0" lvl="3"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4pPr>
            <a:lvl5pPr marL="2286000" marR="0" lvl="4"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5pPr>
            <a:lvl6pPr marL="2743200" marR="0" lvl="5"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6pPr>
            <a:lvl7pPr marL="3200400" marR="0" lvl="6"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7pPr>
            <a:lvl8pPr marL="3657600" marR="0" lvl="7"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8pPr>
            <a:lvl9pPr marL="4114800" marR="0" lvl="8" indent="-317500" algn="ctr" rtl="0">
              <a:lnSpc>
                <a:spcPct val="100000"/>
              </a:lnSpc>
              <a:spcBef>
                <a:spcPts val="0"/>
              </a:spcBef>
              <a:spcAft>
                <a:spcPts val="0"/>
              </a:spcAft>
              <a:buClr>
                <a:schemeClr val="dk2"/>
              </a:buClr>
              <a:buSzPts val="1400"/>
              <a:buFont typeface="Hind Madurai"/>
              <a:buNone/>
              <a:defRPr sz="1400" b="1" i="0" u="none" strike="noStrike" cap="none">
                <a:solidFill>
                  <a:schemeClr val="dk2"/>
                </a:solidFill>
                <a:latin typeface="Exo"/>
                <a:ea typeface="Exo"/>
                <a:cs typeface="Exo"/>
                <a:sym typeface="Exo"/>
              </a:defRPr>
            </a:lvl9pPr>
          </a:lstStyle>
          <a:p>
            <a:pPr marL="438150" indent="-285750" algn="l">
              <a:spcBef>
                <a:spcPts val="1600"/>
              </a:spcBef>
              <a:buSzPts val="1200"/>
              <a:buFont typeface="Arial" panose="020B0604020202020204" pitchFamily="34" charset="0"/>
              <a:buChar char="•"/>
            </a:pPr>
            <a:r>
              <a:rPr lang="en-US" sz="1200" dirty="0">
                <a:solidFill>
                  <a:srgbClr val="30394B"/>
                </a:solidFill>
                <a:latin typeface="Times New Roman"/>
                <a:cs typeface="Times New Roman"/>
              </a:rPr>
              <a:t>Pierre Simon de Laplace (1782)</a:t>
            </a:r>
            <a:endParaRPr lang="el-GR" dirty="0"/>
          </a:p>
          <a:p>
            <a:pPr marL="438150" indent="-285750" algn="l">
              <a:spcBef>
                <a:spcPts val="1600"/>
              </a:spcBef>
              <a:buSzPts val="1200"/>
              <a:buFont typeface="Arial" panose="020B0604020202020204" pitchFamily="34" charset="0"/>
              <a:buChar char="•"/>
            </a:pPr>
            <a:endParaRPr lang="en-US" sz="1200" dirty="0">
              <a:solidFill>
                <a:srgbClr val="30394B"/>
              </a:solidFill>
              <a:latin typeface="Times New Roman"/>
              <a:cs typeface="Times New Roman"/>
              <a:sym typeface="Hind Madurai"/>
            </a:endParaRPr>
          </a:p>
          <a:p>
            <a:pPr marL="438150" indent="-285750" algn="l">
              <a:spcBef>
                <a:spcPts val="1600"/>
              </a:spcBef>
              <a:buSzPts val="1200"/>
              <a:buFont typeface="Arial" panose="020B0604020202020204" pitchFamily="34" charset="0"/>
              <a:buChar char="•"/>
            </a:pPr>
            <a:r>
              <a:rPr lang="el-GR" sz="1400" dirty="0">
                <a:solidFill>
                  <a:srgbClr val="30394B"/>
                </a:solidFill>
                <a:latin typeface="Times New Roman"/>
                <a:cs typeface="Times New Roman"/>
                <a:sym typeface="Hind Madurai"/>
              </a:rPr>
              <a:t>Κωδικοποίηση Φωτισμού:</a:t>
            </a:r>
            <a:r>
              <a:rPr lang="en-US" sz="1400" b="0" dirty="0">
                <a:solidFill>
                  <a:srgbClr val="30394B"/>
                </a:solidFill>
                <a:latin typeface="Times New Roman"/>
                <a:cs typeface="Times New Roman"/>
                <a:sym typeface="Hind Madurai"/>
              </a:rPr>
              <a:t> Κ</a:t>
            </a:r>
            <a:r>
              <a:rPr lang="el-GR" sz="1400" b="0" dirty="0" err="1">
                <a:solidFill>
                  <a:srgbClr val="30394B"/>
                </a:solidFill>
                <a:latin typeface="Times New Roman"/>
                <a:cs typeface="Times New Roman"/>
                <a:sym typeface="Hind Madurai"/>
              </a:rPr>
              <a:t>ωδικοποιούν</a:t>
            </a:r>
            <a:r>
              <a:rPr lang="el-GR" sz="1400" b="0" dirty="0">
                <a:solidFill>
                  <a:srgbClr val="30394B"/>
                </a:solidFill>
                <a:latin typeface="Times New Roman"/>
                <a:cs typeface="Times New Roman"/>
                <a:sym typeface="Hind Madurai"/>
              </a:rPr>
              <a:t> μοτίβα φωτός ενός σημείου στον χώρο.</a:t>
            </a:r>
            <a:endParaRPr lang="en-US" sz="1400" dirty="0">
              <a:solidFill>
                <a:srgbClr val="30394B"/>
              </a:solidFill>
              <a:latin typeface="Times New Roman"/>
              <a:cs typeface="Times New Roman"/>
            </a:endParaRPr>
          </a:p>
          <a:p>
            <a:pPr marL="438150" indent="-285750" algn="l">
              <a:spcBef>
                <a:spcPts val="1600"/>
              </a:spcBef>
              <a:buSzPts val="1200"/>
              <a:buFont typeface="Arial" panose="020B0604020202020204" pitchFamily="34" charset="0"/>
              <a:buChar char="•"/>
            </a:pPr>
            <a:r>
              <a:rPr lang="en-US" sz="1400" dirty="0">
                <a:solidFill>
                  <a:srgbClr val="30394B"/>
                </a:solidFill>
                <a:latin typeface="Times New Roman"/>
                <a:cs typeface="Times New Roman"/>
              </a:rPr>
              <a:t>Orders made of Bands: </a:t>
            </a:r>
            <a:r>
              <a:rPr lang="en-US" sz="1400" b="0" err="1">
                <a:solidFill>
                  <a:srgbClr val="30394B"/>
                </a:solidFill>
                <a:latin typeface="Times New Roman"/>
                <a:cs typeface="Times New Roman"/>
              </a:rPr>
              <a:t>Μεγ</a:t>
            </a:r>
            <a:r>
              <a:rPr lang="en-US" sz="1400" b="0" dirty="0">
                <a:solidFill>
                  <a:srgbClr val="30394B"/>
                </a:solidFill>
                <a:latin typeface="Times New Roman"/>
                <a:cs typeface="Times New Roman"/>
              </a:rPr>
              <a:t>α</a:t>
            </a:r>
            <a:r>
              <a:rPr lang="en-US" sz="1400" b="0" err="1">
                <a:solidFill>
                  <a:srgbClr val="30394B"/>
                </a:solidFill>
                <a:latin typeface="Times New Roman"/>
                <a:cs typeface="Times New Roman"/>
              </a:rPr>
              <a:t>λύτερ</a:t>
            </a:r>
            <a:r>
              <a:rPr lang="en-US" sz="1400" b="0" dirty="0">
                <a:solidFill>
                  <a:srgbClr val="30394B"/>
                </a:solidFill>
                <a:latin typeface="Times New Roman"/>
                <a:cs typeface="Times New Roman"/>
              </a:rPr>
              <a:t>α Orders απ</a:t>
            </a:r>
            <a:r>
              <a:rPr lang="en-US" sz="1400" b="0" err="1">
                <a:solidFill>
                  <a:srgbClr val="30394B"/>
                </a:solidFill>
                <a:latin typeface="Times New Roman"/>
                <a:cs typeface="Times New Roman"/>
              </a:rPr>
              <a:t>οθηκεύουν</a:t>
            </a:r>
            <a:r>
              <a:rPr lang="en-US" sz="1400" b="0" dirty="0">
                <a:solidFill>
                  <a:srgbClr val="30394B"/>
                </a:solidFill>
                <a:latin typeface="Times New Roman"/>
                <a:cs typeface="Times New Roman"/>
              </a:rPr>
              <a:t> παραπ</a:t>
            </a:r>
            <a:r>
              <a:rPr lang="en-US" sz="1400" b="0" err="1">
                <a:solidFill>
                  <a:srgbClr val="30394B"/>
                </a:solidFill>
                <a:latin typeface="Times New Roman"/>
                <a:cs typeface="Times New Roman"/>
              </a:rPr>
              <a:t>άνω</a:t>
            </a:r>
            <a:r>
              <a:rPr lang="en-US" sz="1400" b="0" dirty="0">
                <a:solidFill>
                  <a:srgbClr val="30394B"/>
                </a:solidFill>
                <a:latin typeface="Times New Roman"/>
                <a:cs typeface="Times New Roman"/>
              </a:rPr>
              <a:t> π</a:t>
            </a:r>
            <a:r>
              <a:rPr lang="en-US" sz="1400" b="0" err="1">
                <a:solidFill>
                  <a:srgbClr val="30394B"/>
                </a:solidFill>
                <a:latin typeface="Times New Roman"/>
                <a:cs typeface="Times New Roman"/>
              </a:rPr>
              <a:t>ληροφορί</a:t>
            </a:r>
            <a:r>
              <a:rPr lang="en-US" sz="1400" b="0" dirty="0">
                <a:solidFill>
                  <a:srgbClr val="30394B"/>
                </a:solidFill>
                <a:latin typeface="Times New Roman"/>
                <a:cs typeface="Times New Roman"/>
              </a:rPr>
              <a:t>α.</a:t>
            </a:r>
          </a:p>
          <a:p>
            <a:pPr marL="438150" indent="-285750" algn="l">
              <a:spcBef>
                <a:spcPts val="1600"/>
              </a:spcBef>
              <a:buSzPts val="1200"/>
              <a:buFont typeface="Arial" panose="020B0604020202020204" pitchFamily="34" charset="0"/>
              <a:buChar char="•"/>
            </a:pPr>
            <a:r>
              <a:rPr lang="el-GR" sz="1400" err="1">
                <a:solidFill>
                  <a:srgbClr val="30394B"/>
                </a:solidFill>
                <a:latin typeface="Times New Roman"/>
                <a:cs typeface="Times New Roman"/>
                <a:sym typeface="Hind Madurai"/>
              </a:rPr>
              <a:t>Third-Order</a:t>
            </a:r>
            <a:r>
              <a:rPr lang="el-GR" sz="1400" dirty="0">
                <a:solidFill>
                  <a:srgbClr val="30394B"/>
                </a:solidFill>
                <a:latin typeface="Times New Roman"/>
                <a:cs typeface="Times New Roman"/>
                <a:sym typeface="Hind Madurai"/>
              </a:rPr>
              <a:t>:</a:t>
            </a:r>
            <a:r>
              <a:rPr lang="el-GR" sz="1400" b="0" dirty="0">
                <a:solidFill>
                  <a:srgbClr val="30394B"/>
                </a:solidFill>
                <a:latin typeface="Times New Roman"/>
                <a:cs typeface="Times New Roman"/>
                <a:sym typeface="Hind Madurai"/>
              </a:rPr>
              <a:t> Αποτελεσματικό για εφαρμογές πραγματικού χρόνου.</a:t>
            </a:r>
            <a:endParaRPr lang="el-GR" sz="1400" b="0" dirty="0">
              <a:solidFill>
                <a:srgbClr val="30394B"/>
              </a:solidFill>
              <a:latin typeface="Times New Roman"/>
              <a:cs typeface="Times New Roman"/>
            </a:endParaRPr>
          </a:p>
        </p:txBody>
      </p:sp>
    </p:spTree>
    <p:extLst>
      <p:ext uri="{BB962C8B-B14F-4D97-AF65-F5344CB8AC3E}">
        <p14:creationId xmlns:p14="http://schemas.microsoft.com/office/powerpoint/2010/main" val="311733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6</a:t>
            </a:fld>
            <a:endParaRPr dirty="0"/>
          </a:p>
        </p:txBody>
      </p:sp>
      <p:sp>
        <p:nvSpPr>
          <p:cNvPr id="246" name="Google Shape;246;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dirty="0">
                <a:latin typeface="Times New Roman"/>
                <a:cs typeface="Times New Roman"/>
              </a:rPr>
              <a:t>FEATURES</a:t>
            </a:r>
            <a:endParaRPr b="0"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body" idx="1"/>
          </p:nvPr>
        </p:nvSpPr>
        <p:spPr>
          <a:xfrm>
            <a:off x="948600" y="1423500"/>
            <a:ext cx="4762181" cy="2996400"/>
          </a:xfrm>
          <a:prstGeom prst="rect">
            <a:avLst/>
          </a:prstGeom>
        </p:spPr>
        <p:txBody>
          <a:bodyPr spcFirstLastPara="1" wrap="square" lIns="91425" tIns="91425" rIns="91425" bIns="91425" anchor="ctr" anchorCtr="0">
            <a:noAutofit/>
          </a:bodyPr>
          <a:lstStyle/>
          <a:p>
            <a:pPr marL="0" indent="0">
              <a:buNone/>
            </a:pPr>
            <a:r>
              <a:rPr lang="en" dirty="0" err="1">
                <a:latin typeface="Times New Roman"/>
              </a:rPr>
              <a:t>Συλλεγμέν</a:t>
            </a:r>
            <a:r>
              <a:rPr lang="en" dirty="0">
                <a:latin typeface="Times New Roman"/>
              </a:rPr>
              <a:t>α χαρα</a:t>
            </a:r>
            <a:r>
              <a:rPr lang="en" dirty="0" err="1">
                <a:latin typeface="Times New Roman"/>
              </a:rPr>
              <a:t>κτηριστικά</a:t>
            </a:r>
            <a:r>
              <a:rPr lang="en" dirty="0">
                <a:latin typeface="Times New Roman"/>
              </a:rPr>
              <a:t>:</a:t>
            </a:r>
            <a:endParaRPr lang="el-GR">
              <a:latin typeface="Times New Roman"/>
            </a:endParaRPr>
          </a:p>
          <a:p>
            <a:pPr>
              <a:buChar char="●"/>
            </a:pPr>
            <a:r>
              <a:rPr lang="el-GR" sz="1600" dirty="0">
                <a:latin typeface="Times New Roman"/>
                <a:cs typeface="Times New Roman"/>
              </a:rPr>
              <a:t>Σφαιρική Αρμονική 6 </a:t>
            </a:r>
            <a:r>
              <a:rPr lang="el-GR" sz="1600" dirty="0">
                <a:latin typeface="Times New Roman"/>
              </a:rPr>
              <a:t>κατευθύνσεων</a:t>
            </a:r>
            <a:endParaRPr lang="el-GR" sz="1600">
              <a:latin typeface="Times New Roman" panose="02020603050405020304" pitchFamily="18" charset="0"/>
              <a:cs typeface="Times New Roman" panose="02020603050405020304" pitchFamily="18" charset="0"/>
            </a:endParaRPr>
          </a:p>
          <a:p>
            <a:pPr>
              <a:buChar char="●"/>
            </a:pPr>
            <a:r>
              <a:rPr lang="el-GR" sz="1600" dirty="0">
                <a:latin typeface="Times New Roman"/>
              </a:rPr>
              <a:t>Διακύμανση φωτός</a:t>
            </a:r>
          </a:p>
          <a:p>
            <a:pPr>
              <a:buChar char="●"/>
            </a:pPr>
            <a:r>
              <a:rPr lang="el-GR" sz="1600" dirty="0">
                <a:latin typeface="Times New Roman"/>
                <a:cs typeface="Times New Roman"/>
              </a:rPr>
              <a:t>Διακύμανση χρώματος</a:t>
            </a:r>
          </a:p>
          <a:p>
            <a:pPr>
              <a:buChar char="●"/>
            </a:pPr>
            <a:r>
              <a:rPr lang="en-US" sz="1600" dirty="0" err="1">
                <a:latin typeface="Times New Roman"/>
                <a:cs typeface="Times New Roman"/>
              </a:rPr>
              <a:t>Δι</a:t>
            </a:r>
            <a:r>
              <a:rPr lang="en-US" sz="1600" dirty="0">
                <a:latin typeface="Times New Roman"/>
                <a:cs typeface="Times New Roman"/>
              </a:rPr>
              <a:t>α</a:t>
            </a:r>
            <a:r>
              <a:rPr lang="en-US" sz="1600" dirty="0" err="1">
                <a:latin typeface="Times New Roman"/>
                <a:cs typeface="Times New Roman"/>
              </a:rPr>
              <a:t>κύμ</a:t>
            </a:r>
            <a:r>
              <a:rPr lang="en-US" sz="1600" dirty="0">
                <a:latin typeface="Times New Roman"/>
                <a:cs typeface="Times New Roman"/>
              </a:rPr>
              <a:t>α</a:t>
            </a:r>
            <a:r>
              <a:rPr lang="en-US" sz="1600" dirty="0" err="1">
                <a:latin typeface="Times New Roman"/>
                <a:cs typeface="Times New Roman"/>
              </a:rPr>
              <a:t>νση</a:t>
            </a:r>
            <a:r>
              <a:rPr lang="en-US" sz="1600" dirty="0">
                <a:latin typeface="Times New Roman"/>
                <a:cs typeface="Times New Roman"/>
              </a:rPr>
              <a:t> </a:t>
            </a:r>
            <a:r>
              <a:rPr lang="en-US" sz="1600" dirty="0" err="1">
                <a:latin typeface="Times New Roman"/>
                <a:cs typeface="Times New Roman"/>
              </a:rPr>
              <a:t>δι</a:t>
            </a:r>
            <a:r>
              <a:rPr lang="en-US" sz="1600" dirty="0">
                <a:latin typeface="Times New Roman"/>
                <a:cs typeface="Times New Roman"/>
              </a:rPr>
              <a:t>α</a:t>
            </a:r>
            <a:r>
              <a:rPr lang="en-US" sz="1600" dirty="0" err="1">
                <a:latin typeface="Times New Roman"/>
                <a:cs typeface="Times New Roman"/>
              </a:rPr>
              <a:t>νύσμ</a:t>
            </a:r>
            <a:r>
              <a:rPr lang="en-US" sz="1600" dirty="0">
                <a:latin typeface="Times New Roman"/>
                <a:cs typeface="Times New Roman"/>
              </a:rPr>
              <a:t>α</a:t>
            </a:r>
            <a:r>
              <a:rPr lang="en-US" sz="1600" dirty="0" err="1">
                <a:latin typeface="Times New Roman"/>
                <a:cs typeface="Times New Roman"/>
              </a:rPr>
              <a:t>τος</a:t>
            </a:r>
            <a:r>
              <a:rPr lang="en-US" sz="1600" dirty="0">
                <a:latin typeface="Times New Roman"/>
                <a:cs typeface="Times New Roman"/>
              </a:rPr>
              <a:t> κα</a:t>
            </a:r>
            <a:r>
              <a:rPr lang="en-US" sz="1600" dirty="0" err="1">
                <a:latin typeface="Times New Roman"/>
                <a:cs typeface="Times New Roman"/>
              </a:rPr>
              <a:t>νονικής</a:t>
            </a:r>
            <a:endParaRPr lang="en-US" sz="1600" dirty="0">
              <a:latin typeface="Times New Roman"/>
              <a:cs typeface="Times New Roman"/>
            </a:endParaRPr>
          </a:p>
          <a:p>
            <a:pPr>
              <a:buChar char="●"/>
            </a:pPr>
            <a:r>
              <a:rPr lang="en-US" sz="1600" dirty="0">
                <a:latin typeface="Times New Roman"/>
              </a:rPr>
              <a:t>Πα</a:t>
            </a:r>
            <a:r>
              <a:rPr lang="en-US" sz="1600" dirty="0" err="1">
                <a:latin typeface="Times New Roman"/>
              </a:rPr>
              <a:t>ράγοντ</a:t>
            </a:r>
            <a:r>
              <a:rPr lang="en-US" sz="1600" dirty="0">
                <a:latin typeface="Times New Roman"/>
              </a:rPr>
              <a:t>ας απ</a:t>
            </a:r>
            <a:r>
              <a:rPr lang="en-US" sz="1600" dirty="0" err="1">
                <a:latin typeface="Times New Roman"/>
              </a:rPr>
              <a:t>όφρ</a:t>
            </a:r>
            <a:r>
              <a:rPr lang="en-US" sz="1600" dirty="0">
                <a:latin typeface="Times New Roman"/>
              </a:rPr>
              <a:t>α</a:t>
            </a:r>
            <a:r>
              <a:rPr lang="en-US" sz="1600" dirty="0" err="1">
                <a:latin typeface="Times New Roman"/>
              </a:rPr>
              <a:t>ξης</a:t>
            </a:r>
            <a:r>
              <a:rPr lang="en-US" sz="1600" dirty="0">
                <a:latin typeface="Times New Roman"/>
              </a:rPr>
              <a:t> </a:t>
            </a:r>
            <a:r>
              <a:rPr lang="en-US" sz="1600" dirty="0" err="1">
                <a:latin typeface="Times New Roman"/>
              </a:rPr>
              <a:t>σημείου</a:t>
            </a:r>
            <a:endParaRPr lang="en-US" sz="1600">
              <a:latin typeface="Times New Roman"/>
              <a:cs typeface="Times New Roman" panose="02020603050405020304" pitchFamily="18" charset="0"/>
            </a:endParaRPr>
          </a:p>
          <a:p>
            <a:pPr>
              <a:buChar char="●"/>
            </a:pPr>
            <a:endParaRPr lang="en-US" dirty="0">
              <a:latin typeface="Times New Roman" panose="02020603050405020304" pitchFamily="18" charset="0"/>
              <a:cs typeface="Times New Roman" panose="02020603050405020304" pitchFamily="18" charset="0"/>
            </a:endParaRPr>
          </a:p>
        </p:txBody>
      </p:sp>
      <p:cxnSp>
        <p:nvCxnSpPr>
          <p:cNvPr id="250" name="Google Shape;250;p31"/>
          <p:cNvCxnSpPr>
            <a:cxnSpLocks/>
          </p:cNvCxnSpPr>
          <p:nvPr/>
        </p:nvCxnSpPr>
        <p:spPr>
          <a:xfrm>
            <a:off x="3910818" y="731375"/>
            <a:ext cx="5233307" cy="0"/>
          </a:xfrm>
          <a:prstGeom prst="straightConnector1">
            <a:avLst/>
          </a:prstGeom>
          <a:noFill/>
          <a:ln w="19050" cap="flat" cmpd="sng">
            <a:solidFill>
              <a:schemeClr val="dk1"/>
            </a:solidFill>
            <a:prstDash val="solid"/>
            <a:round/>
            <a:headEnd type="none" w="med" len="med"/>
            <a:tailEnd type="none" w="med" len="med"/>
          </a:ln>
        </p:spPr>
      </p:cxnSp>
      <p:sp>
        <p:nvSpPr>
          <p:cNvPr id="3" name="Google Shape;247;p31">
            <a:extLst>
              <a:ext uri="{FF2B5EF4-FFF2-40B4-BE49-F238E27FC236}">
                <a16:creationId xmlns:a16="http://schemas.microsoft.com/office/drawing/2014/main" id="{3D53C270-000A-A7A1-62FC-DB535098DEB7}"/>
              </a:ext>
            </a:extLst>
          </p:cNvPr>
          <p:cNvSpPr txBox="1">
            <a:spLocks/>
          </p:cNvSpPr>
          <p:nvPr/>
        </p:nvSpPr>
        <p:spPr>
          <a:xfrm>
            <a:off x="6430237" y="1132987"/>
            <a:ext cx="2261869" cy="58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0" indent="0">
              <a:buNone/>
            </a:pPr>
            <a:r>
              <a:rPr lang="en" dirty="0" err="1">
                <a:latin typeface="Times New Roman"/>
              </a:rPr>
              <a:t>Το</a:t>
            </a:r>
            <a:r>
              <a:rPr lang="en" dirty="0">
                <a:latin typeface="Times New Roman"/>
              </a:rPr>
              <a:t>π</a:t>
            </a:r>
            <a:r>
              <a:rPr lang="en" dirty="0" err="1">
                <a:latin typeface="Times New Roman"/>
              </a:rPr>
              <a:t>οθέτηση</a:t>
            </a:r>
            <a:r>
              <a:rPr lang="en" dirty="0">
                <a:latin typeface="Times New Roman"/>
              </a:rPr>
              <a:t> </a:t>
            </a:r>
            <a:r>
              <a:rPr lang="en" dirty="0" err="1">
                <a:latin typeface="Times New Roman"/>
              </a:rPr>
              <a:t>σημείων</a:t>
            </a:r>
          </a:p>
          <a:p>
            <a:pPr>
              <a:buFont typeface="Hind Madurai"/>
              <a:buChar char="●"/>
            </a:pPr>
            <a:endParaRPr lang="en-US" dirty="0">
              <a:latin typeface="Times New Roman" panose="02020603050405020304" pitchFamily="18" charset="0"/>
              <a:cs typeface="Times New Roman" panose="02020603050405020304" pitchFamily="18" charset="0"/>
            </a:endParaRPr>
          </a:p>
        </p:txBody>
      </p:sp>
      <p:pic>
        <p:nvPicPr>
          <p:cNvPr id="4" name="Εικόνα 3" descr="Εικόνα που περιέχει στιγμιότυπο οθόνης, τέχνη&#10;&#10;Το περιεχόμενο που δημιουργείται από ΑΙ μπορεί να μην είναι σωστό.">
            <a:extLst>
              <a:ext uri="{FF2B5EF4-FFF2-40B4-BE49-F238E27FC236}">
                <a16:creationId xmlns:a16="http://schemas.microsoft.com/office/drawing/2014/main" id="{979E791B-44AF-0EF5-CD14-37AA73A165FB}"/>
              </a:ext>
            </a:extLst>
          </p:cNvPr>
          <p:cNvPicPr>
            <a:picLocks noChangeAspect="1"/>
          </p:cNvPicPr>
          <p:nvPr/>
        </p:nvPicPr>
        <p:blipFill>
          <a:blip r:embed="rId3"/>
          <a:stretch>
            <a:fillRect/>
          </a:stretch>
        </p:blipFill>
        <p:spPr>
          <a:xfrm>
            <a:off x="4829474" y="1543050"/>
            <a:ext cx="3864173" cy="2450307"/>
          </a:xfrm>
          <a:prstGeom prst="rect">
            <a:avLst/>
          </a:prstGeom>
        </p:spPr>
      </p:pic>
      <p:cxnSp>
        <p:nvCxnSpPr>
          <p:cNvPr id="5" name="Google Shape;250;p31">
            <a:extLst>
              <a:ext uri="{FF2B5EF4-FFF2-40B4-BE49-F238E27FC236}">
                <a16:creationId xmlns:a16="http://schemas.microsoft.com/office/drawing/2014/main" id="{7043D0DA-3E82-7A4A-81BF-7FFD077D299F}"/>
              </a:ext>
            </a:extLst>
          </p:cNvPr>
          <p:cNvCxnSpPr>
            <a:cxnSpLocks/>
          </p:cNvCxnSpPr>
          <p:nvPr/>
        </p:nvCxnSpPr>
        <p:spPr>
          <a:xfrm flipV="1">
            <a:off x="4782355" y="4396118"/>
            <a:ext cx="4361770" cy="14287"/>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EB4D83E8-AC36-B6F5-7C9E-DA6CC3586D23}"/>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AAC82CE6-DB21-75E4-467D-0E00F258A64C}"/>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7</a:t>
            </a:fld>
            <a:endParaRPr dirty="0"/>
          </a:p>
        </p:txBody>
      </p:sp>
      <p:sp>
        <p:nvSpPr>
          <p:cNvPr id="246" name="Google Shape;246;p31">
            <a:extLst>
              <a:ext uri="{FF2B5EF4-FFF2-40B4-BE49-F238E27FC236}">
                <a16:creationId xmlns:a16="http://schemas.microsoft.com/office/drawing/2014/main" id="{605F3A64-68B4-22D2-D81D-C48037E39133}"/>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dirty="0">
                <a:latin typeface="Times New Roman"/>
                <a:cs typeface="Times New Roman"/>
              </a:rPr>
              <a:t>FEATURES - SH</a:t>
            </a:r>
            <a:endParaRPr b="0" dirty="0">
              <a:latin typeface="Times New Roman" panose="02020603050405020304" pitchFamily="18" charset="0"/>
              <a:cs typeface="Times New Roman" panose="02020603050405020304" pitchFamily="18" charset="0"/>
            </a:endParaRPr>
          </a:p>
        </p:txBody>
      </p:sp>
      <p:sp>
        <p:nvSpPr>
          <p:cNvPr id="247" name="Google Shape;247;p31">
            <a:extLst>
              <a:ext uri="{FF2B5EF4-FFF2-40B4-BE49-F238E27FC236}">
                <a16:creationId xmlns:a16="http://schemas.microsoft.com/office/drawing/2014/main" id="{27DFB5F1-B93A-C5F9-F6A5-C063A6E34262}"/>
              </a:ext>
            </a:extLst>
          </p:cNvPr>
          <p:cNvSpPr txBox="1">
            <a:spLocks noGrp="1"/>
          </p:cNvSpPr>
          <p:nvPr>
            <p:ph type="body" idx="1"/>
          </p:nvPr>
        </p:nvSpPr>
        <p:spPr>
          <a:xfrm>
            <a:off x="948600" y="1423500"/>
            <a:ext cx="4762181" cy="2996400"/>
          </a:xfrm>
          <a:prstGeom prst="rect">
            <a:avLst/>
          </a:prstGeom>
        </p:spPr>
        <p:txBody>
          <a:bodyPr spcFirstLastPara="1" wrap="square" lIns="91425" tIns="91425" rIns="91425" bIns="91425" anchor="ctr" anchorCtr="0">
            <a:noAutofit/>
          </a:bodyPr>
          <a:lstStyle/>
          <a:p>
            <a:pPr marL="285750" indent="-285750">
              <a:buFont typeface="Arial"/>
              <a:buChar char="•"/>
            </a:pPr>
            <a:r>
              <a:rPr lang="en" dirty="0">
                <a:latin typeface="Times New Roman"/>
              </a:rPr>
              <a:t>6 κα</a:t>
            </a:r>
            <a:r>
              <a:rPr lang="en" dirty="0" err="1">
                <a:latin typeface="Times New Roman"/>
              </a:rPr>
              <a:t>τευθύνσεις</a:t>
            </a:r>
            <a:endParaRPr lang="en" dirty="0">
              <a:latin typeface="Times New Roman"/>
            </a:endParaRPr>
          </a:p>
          <a:p>
            <a:pPr marL="285750" indent="-285750">
              <a:buFont typeface="Arial"/>
              <a:buChar char="•"/>
            </a:pPr>
            <a:r>
              <a:rPr lang="en" dirty="0">
                <a:latin typeface="Times New Roman"/>
              </a:rPr>
              <a:t>RGBA </a:t>
            </a:r>
            <a:r>
              <a:rPr lang="en" dirty="0" err="1">
                <a:latin typeface="Times New Roman"/>
              </a:rPr>
              <a:t>τιμές</a:t>
            </a:r>
            <a:r>
              <a:rPr lang="en" dirty="0">
                <a:latin typeface="Times New Roman"/>
              </a:rPr>
              <a:t> </a:t>
            </a:r>
            <a:r>
              <a:rPr lang="en" dirty="0" err="1">
                <a:latin typeface="Times New Roman"/>
              </a:rPr>
              <a:t>γι</a:t>
            </a:r>
            <a:r>
              <a:rPr lang="en" dirty="0">
                <a:latin typeface="Times New Roman"/>
              </a:rPr>
              <a:t>α </a:t>
            </a:r>
            <a:r>
              <a:rPr lang="en" dirty="0" err="1">
                <a:latin typeface="Times New Roman"/>
              </a:rPr>
              <a:t>κάθε</a:t>
            </a:r>
            <a:r>
              <a:rPr lang="en" dirty="0">
                <a:latin typeface="Times New Roman"/>
              </a:rPr>
              <a:t> κα</a:t>
            </a:r>
            <a:r>
              <a:rPr lang="en" dirty="0" err="1">
                <a:latin typeface="Times New Roman"/>
              </a:rPr>
              <a:t>τεύθυνση</a:t>
            </a:r>
            <a:endParaRPr lang="en" dirty="0">
              <a:latin typeface="Times New Roman"/>
            </a:endParaRPr>
          </a:p>
          <a:p>
            <a:pPr marL="285750" indent="-285750">
              <a:buFont typeface="Arial"/>
              <a:buChar char="•"/>
            </a:pPr>
            <a:endParaRPr lang="en" dirty="0"/>
          </a:p>
          <a:p>
            <a:pPr>
              <a:buFont typeface="Arial"/>
              <a:buChar char="•"/>
            </a:pPr>
            <a:endParaRPr lang="en-US" dirty="0">
              <a:latin typeface="Times New Roman" panose="02020603050405020304" pitchFamily="18" charset="0"/>
              <a:cs typeface="Times New Roman" panose="02020603050405020304" pitchFamily="18" charset="0"/>
            </a:endParaRPr>
          </a:p>
        </p:txBody>
      </p:sp>
      <p:cxnSp>
        <p:nvCxnSpPr>
          <p:cNvPr id="250" name="Google Shape;250;p31">
            <a:extLst>
              <a:ext uri="{FF2B5EF4-FFF2-40B4-BE49-F238E27FC236}">
                <a16:creationId xmlns:a16="http://schemas.microsoft.com/office/drawing/2014/main" id="{BD20E312-BD7E-BE8B-90B9-46E9A4336E6A}"/>
              </a:ext>
            </a:extLst>
          </p:cNvPr>
          <p:cNvCxnSpPr>
            <a:cxnSpLocks/>
          </p:cNvCxnSpPr>
          <p:nvPr/>
        </p:nvCxnSpPr>
        <p:spPr>
          <a:xfrm>
            <a:off x="3910818" y="731375"/>
            <a:ext cx="5233307" cy="0"/>
          </a:xfrm>
          <a:prstGeom prst="straightConnector1">
            <a:avLst/>
          </a:prstGeom>
          <a:noFill/>
          <a:ln w="19050" cap="flat" cmpd="sng">
            <a:solidFill>
              <a:schemeClr val="dk1"/>
            </a:solidFill>
            <a:prstDash val="solid"/>
            <a:round/>
            <a:headEnd type="none" w="med" len="med"/>
            <a:tailEnd type="none" w="med" len="med"/>
          </a:ln>
        </p:spPr>
      </p:cxnSp>
      <p:pic>
        <p:nvPicPr>
          <p:cNvPr id="4" name="Εικόνα 3" descr="Εικόνα που περιέχει κύκλος, χώρος, στιγμιότυπο οθόνης, αστρονομία&#10;&#10;Το περιεχόμενο που δημιουργείται από ΑΙ μπορεί να μην είναι σωστό.">
            <a:extLst>
              <a:ext uri="{FF2B5EF4-FFF2-40B4-BE49-F238E27FC236}">
                <a16:creationId xmlns:a16="http://schemas.microsoft.com/office/drawing/2014/main" id="{86F498CF-7A2F-7069-5549-B29F3A440885}"/>
              </a:ext>
            </a:extLst>
          </p:cNvPr>
          <p:cNvPicPr>
            <a:picLocks noChangeAspect="1"/>
          </p:cNvPicPr>
          <p:nvPr/>
        </p:nvPicPr>
        <p:blipFill>
          <a:blip r:embed="rId3"/>
          <a:stretch>
            <a:fillRect/>
          </a:stretch>
        </p:blipFill>
        <p:spPr>
          <a:xfrm>
            <a:off x="5536407" y="1121569"/>
            <a:ext cx="2871787" cy="2871788"/>
          </a:xfrm>
          <a:prstGeom prst="rect">
            <a:avLst/>
          </a:prstGeom>
          <a:effectLst/>
        </p:spPr>
      </p:pic>
      <p:cxnSp>
        <p:nvCxnSpPr>
          <p:cNvPr id="5" name="Google Shape;250;p31">
            <a:extLst>
              <a:ext uri="{FF2B5EF4-FFF2-40B4-BE49-F238E27FC236}">
                <a16:creationId xmlns:a16="http://schemas.microsoft.com/office/drawing/2014/main" id="{0C25981F-7533-604F-23DA-48668B07D630}"/>
              </a:ext>
            </a:extLst>
          </p:cNvPr>
          <p:cNvCxnSpPr>
            <a:cxnSpLocks/>
          </p:cNvCxnSpPr>
          <p:nvPr/>
        </p:nvCxnSpPr>
        <p:spPr>
          <a:xfrm flipV="1">
            <a:off x="4782355" y="4396118"/>
            <a:ext cx="4361770" cy="14287"/>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5224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E684ED17-4BB1-A453-7951-7E7DBE0C84DE}"/>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A1C0E51E-91E6-954D-BE47-6BB7C88A5261}"/>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8</a:t>
            </a:fld>
            <a:endParaRPr dirty="0"/>
          </a:p>
        </p:txBody>
      </p:sp>
      <p:sp>
        <p:nvSpPr>
          <p:cNvPr id="246" name="Google Shape;246;p31">
            <a:extLst>
              <a:ext uri="{FF2B5EF4-FFF2-40B4-BE49-F238E27FC236}">
                <a16:creationId xmlns:a16="http://schemas.microsoft.com/office/drawing/2014/main" id="{3002B850-62B3-D568-DA0E-9B1DDD621E1F}"/>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dirty="0">
                <a:latin typeface="Times New Roman"/>
                <a:cs typeface="Times New Roman"/>
              </a:rPr>
              <a:t>FEATURES - Light</a:t>
            </a:r>
            <a:endParaRPr b="0" dirty="0">
              <a:latin typeface="Times New Roman" panose="02020603050405020304" pitchFamily="18" charset="0"/>
              <a:cs typeface="Times New Roman" panose="02020603050405020304" pitchFamily="18" charset="0"/>
            </a:endParaRPr>
          </a:p>
        </p:txBody>
      </p:sp>
      <p:sp>
        <p:nvSpPr>
          <p:cNvPr id="247" name="Google Shape;247;p31">
            <a:extLst>
              <a:ext uri="{FF2B5EF4-FFF2-40B4-BE49-F238E27FC236}">
                <a16:creationId xmlns:a16="http://schemas.microsoft.com/office/drawing/2014/main" id="{E0977F26-4B95-34E8-4978-BA9B31122DF4}"/>
              </a:ext>
            </a:extLst>
          </p:cNvPr>
          <p:cNvSpPr txBox="1">
            <a:spLocks noGrp="1"/>
          </p:cNvSpPr>
          <p:nvPr>
            <p:ph type="body" idx="1"/>
          </p:nvPr>
        </p:nvSpPr>
        <p:spPr>
          <a:xfrm>
            <a:off x="662851" y="1287768"/>
            <a:ext cx="4033517" cy="788982"/>
          </a:xfrm>
          <a:prstGeom prst="rect">
            <a:avLst/>
          </a:prstGeom>
        </p:spPr>
        <p:txBody>
          <a:bodyPr spcFirstLastPara="1" wrap="square" lIns="91425" tIns="91425" rIns="91425" bIns="91425" anchor="ctr" anchorCtr="0">
            <a:noAutofit/>
          </a:bodyPr>
          <a:lstStyle/>
          <a:p>
            <a:pPr marL="285750" indent="-285750">
              <a:buFont typeface="Arial"/>
              <a:buChar char="•"/>
            </a:pPr>
            <a:r>
              <a:rPr lang="en" dirty="0">
                <a:latin typeface="Times New Roman"/>
                <a:cs typeface="Times New Roman"/>
              </a:rPr>
              <a:t>Luminance Variance</a:t>
            </a:r>
            <a:endParaRPr lang="el-GR" dirty="0">
              <a:latin typeface="Times New Roman"/>
              <a:cs typeface="Times New Roman"/>
            </a:endParaRPr>
          </a:p>
          <a:p>
            <a:pPr marL="742950" lvl="1">
              <a:buSzPts val="1800"/>
              <a:buFont typeface="Courier New"/>
              <a:buChar char="o"/>
            </a:pPr>
            <a:r>
              <a:rPr lang="en" err="1">
                <a:latin typeface="Times New Roman"/>
                <a:cs typeface="Times New Roman"/>
              </a:rPr>
              <a:t>Δι</a:t>
            </a:r>
            <a:r>
              <a:rPr lang="en" dirty="0">
                <a:latin typeface="Times New Roman"/>
                <a:cs typeface="Times New Roman"/>
              </a:rPr>
              <a:t>α</a:t>
            </a:r>
            <a:r>
              <a:rPr lang="en" err="1">
                <a:latin typeface="Times New Roman"/>
                <a:cs typeface="Times New Roman"/>
              </a:rPr>
              <a:t>κύμ</a:t>
            </a:r>
            <a:r>
              <a:rPr lang="en" dirty="0">
                <a:latin typeface="Times New Roman"/>
                <a:cs typeface="Times New Roman"/>
              </a:rPr>
              <a:t>α</a:t>
            </a:r>
            <a:r>
              <a:rPr lang="en" err="1">
                <a:latin typeface="Times New Roman"/>
                <a:cs typeface="Times New Roman"/>
              </a:rPr>
              <a:t>νση</a:t>
            </a:r>
            <a:r>
              <a:rPr lang="en" dirty="0">
                <a:latin typeface="Times New Roman"/>
                <a:cs typeface="Times New Roman"/>
              </a:rPr>
              <a:t> </a:t>
            </a:r>
            <a:r>
              <a:rPr lang="en" err="1">
                <a:latin typeface="Times New Roman"/>
                <a:cs typeface="Times New Roman"/>
              </a:rPr>
              <a:t>Φωτεινότητ</a:t>
            </a:r>
            <a:r>
              <a:rPr lang="en" dirty="0">
                <a:latin typeface="Times New Roman"/>
                <a:cs typeface="Times New Roman"/>
              </a:rPr>
              <a:t>ας </a:t>
            </a:r>
            <a:r>
              <a:rPr lang="en" err="1">
                <a:latin typeface="Times New Roman"/>
                <a:cs typeface="Times New Roman"/>
              </a:rPr>
              <a:t>σε</a:t>
            </a:r>
            <a:r>
              <a:rPr lang="en" dirty="0">
                <a:latin typeface="Times New Roman"/>
                <a:cs typeface="Times New Roman"/>
              </a:rPr>
              <a:t> </a:t>
            </a:r>
            <a:r>
              <a:rPr lang="en" err="1">
                <a:latin typeface="Times New Roman"/>
                <a:cs typeface="Times New Roman"/>
              </a:rPr>
              <a:t>μι</a:t>
            </a:r>
            <a:r>
              <a:rPr lang="en" dirty="0">
                <a:latin typeface="Times New Roman"/>
                <a:cs typeface="Times New Roman"/>
              </a:rPr>
              <a:t>α π</a:t>
            </a:r>
            <a:r>
              <a:rPr lang="en" err="1">
                <a:latin typeface="Times New Roman"/>
                <a:cs typeface="Times New Roman"/>
              </a:rPr>
              <a:t>εριοχή</a:t>
            </a:r>
            <a:endParaRPr lang="en">
              <a:latin typeface="Times New Roman"/>
              <a:cs typeface="Times New Roman"/>
            </a:endParaRPr>
          </a:p>
          <a:p>
            <a:pPr marL="742950" lvl="1">
              <a:buSzPts val="1800"/>
              <a:buFont typeface="Courier New"/>
              <a:buChar char="o"/>
            </a:pPr>
            <a:endParaRPr lang="en" dirty="0"/>
          </a:p>
        </p:txBody>
      </p:sp>
      <p:cxnSp>
        <p:nvCxnSpPr>
          <p:cNvPr id="250" name="Google Shape;250;p31">
            <a:extLst>
              <a:ext uri="{FF2B5EF4-FFF2-40B4-BE49-F238E27FC236}">
                <a16:creationId xmlns:a16="http://schemas.microsoft.com/office/drawing/2014/main" id="{C8D317E5-017F-B7F3-7052-3066D434B2B4}"/>
              </a:ext>
            </a:extLst>
          </p:cNvPr>
          <p:cNvCxnSpPr>
            <a:cxnSpLocks/>
          </p:cNvCxnSpPr>
          <p:nvPr/>
        </p:nvCxnSpPr>
        <p:spPr>
          <a:xfrm>
            <a:off x="4618049" y="702800"/>
            <a:ext cx="4526076" cy="0"/>
          </a:xfrm>
          <a:prstGeom prst="straightConnector1">
            <a:avLst/>
          </a:prstGeom>
          <a:noFill/>
          <a:ln w="19050" cap="flat" cmpd="sng">
            <a:solidFill>
              <a:schemeClr val="dk1"/>
            </a:solidFill>
            <a:prstDash val="solid"/>
            <a:round/>
            <a:headEnd type="none" w="med" len="med"/>
            <a:tailEnd type="none" w="med" len="med"/>
          </a:ln>
        </p:spPr>
      </p:cxnSp>
      <p:pic>
        <p:nvPicPr>
          <p:cNvPr id="4" name="Εικόνα 3">
            <a:extLst>
              <a:ext uri="{FF2B5EF4-FFF2-40B4-BE49-F238E27FC236}">
                <a16:creationId xmlns:a16="http://schemas.microsoft.com/office/drawing/2014/main" id="{190FA74B-1665-F072-22D8-755019D800E3}"/>
              </a:ext>
            </a:extLst>
          </p:cNvPr>
          <p:cNvPicPr>
            <a:picLocks noChangeAspect="1"/>
          </p:cNvPicPr>
          <p:nvPr/>
        </p:nvPicPr>
        <p:blipFill>
          <a:blip r:embed="rId3"/>
          <a:stretch>
            <a:fillRect/>
          </a:stretch>
        </p:blipFill>
        <p:spPr>
          <a:xfrm>
            <a:off x="4693445" y="811806"/>
            <a:ext cx="3128962" cy="1919688"/>
          </a:xfrm>
          <a:prstGeom prst="rect">
            <a:avLst/>
          </a:prstGeom>
          <a:effectLst/>
        </p:spPr>
      </p:pic>
      <p:cxnSp>
        <p:nvCxnSpPr>
          <p:cNvPr id="5" name="Google Shape;250;p31">
            <a:extLst>
              <a:ext uri="{FF2B5EF4-FFF2-40B4-BE49-F238E27FC236}">
                <a16:creationId xmlns:a16="http://schemas.microsoft.com/office/drawing/2014/main" id="{C2B183E0-CEFC-29E4-A6EB-E3DFE416FC71}"/>
              </a:ext>
            </a:extLst>
          </p:cNvPr>
          <p:cNvCxnSpPr>
            <a:cxnSpLocks/>
          </p:cNvCxnSpPr>
          <p:nvPr/>
        </p:nvCxnSpPr>
        <p:spPr>
          <a:xfrm flipV="1">
            <a:off x="4782355" y="4674724"/>
            <a:ext cx="4361770" cy="14287"/>
          </a:xfrm>
          <a:prstGeom prst="straightConnector1">
            <a:avLst/>
          </a:prstGeom>
          <a:noFill/>
          <a:ln w="19050" cap="flat" cmpd="sng">
            <a:solidFill>
              <a:schemeClr val="dk1"/>
            </a:solidFill>
            <a:prstDash val="solid"/>
            <a:round/>
            <a:headEnd type="none" w="med" len="med"/>
            <a:tailEnd type="none" w="med" len="med"/>
          </a:ln>
        </p:spPr>
      </p:cxnSp>
      <p:cxnSp>
        <p:nvCxnSpPr>
          <p:cNvPr id="2" name="Google Shape;250;p31">
            <a:extLst>
              <a:ext uri="{FF2B5EF4-FFF2-40B4-BE49-F238E27FC236}">
                <a16:creationId xmlns:a16="http://schemas.microsoft.com/office/drawing/2014/main" id="{CF6141FC-5EB8-6A6D-381D-9058476113CE}"/>
              </a:ext>
            </a:extLst>
          </p:cNvPr>
          <p:cNvCxnSpPr>
            <a:cxnSpLocks/>
          </p:cNvCxnSpPr>
          <p:nvPr/>
        </p:nvCxnSpPr>
        <p:spPr>
          <a:xfrm flipV="1">
            <a:off x="660411" y="2453017"/>
            <a:ext cx="3383078" cy="0"/>
          </a:xfrm>
          <a:prstGeom prst="straightConnector1">
            <a:avLst/>
          </a:prstGeom>
          <a:noFill/>
          <a:ln w="19050" cap="flat" cmpd="sng">
            <a:solidFill>
              <a:schemeClr val="dk1"/>
            </a:solidFill>
            <a:prstDash val="solid"/>
            <a:round/>
            <a:headEnd type="none" w="med" len="med"/>
            <a:tailEnd type="none" w="med" len="med"/>
          </a:ln>
        </p:spPr>
      </p:cxnSp>
      <p:sp>
        <p:nvSpPr>
          <p:cNvPr id="6" name="Google Shape;247;p31">
            <a:extLst>
              <a:ext uri="{FF2B5EF4-FFF2-40B4-BE49-F238E27FC236}">
                <a16:creationId xmlns:a16="http://schemas.microsoft.com/office/drawing/2014/main" id="{03B811A4-8EEC-F336-5C7B-C51CF34603DE}"/>
              </a:ext>
            </a:extLst>
          </p:cNvPr>
          <p:cNvSpPr txBox="1">
            <a:spLocks/>
          </p:cNvSpPr>
          <p:nvPr/>
        </p:nvSpPr>
        <p:spPr>
          <a:xfrm>
            <a:off x="4044225" y="3176099"/>
            <a:ext cx="4762181" cy="788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285750" indent="-285750">
              <a:buFont typeface="Arial"/>
              <a:buChar char="•"/>
            </a:pPr>
            <a:r>
              <a:rPr lang="en" dirty="0">
                <a:latin typeface="Times New Roman"/>
              </a:rPr>
              <a:t>Chrominance Variance</a:t>
            </a:r>
          </a:p>
          <a:p>
            <a:pPr marL="742950" lvl="1">
              <a:buSzPts val="1800"/>
              <a:buFont typeface="Courier New"/>
              <a:buChar char="o"/>
            </a:pPr>
            <a:r>
              <a:rPr lang="en" dirty="0" err="1">
                <a:latin typeface="Times New Roman"/>
              </a:rPr>
              <a:t>Δι</a:t>
            </a:r>
            <a:r>
              <a:rPr lang="en" dirty="0">
                <a:latin typeface="Times New Roman"/>
              </a:rPr>
              <a:t>α</a:t>
            </a:r>
            <a:r>
              <a:rPr lang="en" dirty="0" err="1">
                <a:latin typeface="Times New Roman"/>
              </a:rPr>
              <a:t>κύμ</a:t>
            </a:r>
            <a:r>
              <a:rPr lang="en" dirty="0">
                <a:latin typeface="Times New Roman"/>
              </a:rPr>
              <a:t>α</a:t>
            </a:r>
            <a:r>
              <a:rPr lang="en" dirty="0" err="1">
                <a:latin typeface="Times New Roman"/>
              </a:rPr>
              <a:t>νση</a:t>
            </a:r>
            <a:r>
              <a:rPr lang="en" dirty="0">
                <a:latin typeface="Times New Roman"/>
              </a:rPr>
              <a:t> </a:t>
            </a:r>
            <a:r>
              <a:rPr lang="en" dirty="0" err="1">
                <a:latin typeface="Times New Roman"/>
              </a:rPr>
              <a:t>χρώμ</a:t>
            </a:r>
            <a:r>
              <a:rPr lang="en" dirty="0">
                <a:latin typeface="Times New Roman"/>
              </a:rPr>
              <a:t>α</a:t>
            </a:r>
            <a:r>
              <a:rPr lang="en" dirty="0" err="1">
                <a:latin typeface="Times New Roman"/>
              </a:rPr>
              <a:t>τος</a:t>
            </a:r>
            <a:r>
              <a:rPr lang="en" dirty="0">
                <a:latin typeface="Times New Roman"/>
              </a:rPr>
              <a:t> </a:t>
            </a:r>
            <a:r>
              <a:rPr lang="en" dirty="0" err="1">
                <a:latin typeface="Times New Roman"/>
              </a:rPr>
              <a:t>φωτός</a:t>
            </a:r>
            <a:r>
              <a:rPr lang="en" dirty="0">
                <a:latin typeface="Times New Roman"/>
              </a:rPr>
              <a:t> </a:t>
            </a:r>
            <a:r>
              <a:rPr lang="en" dirty="0" err="1">
                <a:latin typeface="Times New Roman"/>
              </a:rPr>
              <a:t>σε</a:t>
            </a:r>
            <a:r>
              <a:rPr lang="en" dirty="0">
                <a:latin typeface="Times New Roman"/>
              </a:rPr>
              <a:t> </a:t>
            </a:r>
            <a:r>
              <a:rPr lang="en" dirty="0" err="1">
                <a:latin typeface="Times New Roman"/>
              </a:rPr>
              <a:t>μι</a:t>
            </a:r>
            <a:r>
              <a:rPr lang="en" dirty="0">
                <a:latin typeface="Times New Roman"/>
              </a:rPr>
              <a:t>α π</a:t>
            </a:r>
            <a:r>
              <a:rPr lang="en" dirty="0" err="1">
                <a:latin typeface="Times New Roman"/>
              </a:rPr>
              <a:t>εριοχή</a:t>
            </a:r>
            <a:endParaRPr lang="en" dirty="0">
              <a:latin typeface="Times New Roman"/>
            </a:endParaRPr>
          </a:p>
        </p:txBody>
      </p:sp>
      <p:pic>
        <p:nvPicPr>
          <p:cNvPr id="7" name="Εικόνα 6" descr="Εικόνα που περιέχει πολυχρωμία, τέχνη, δημιουργικότητα&#10;&#10;Το περιεχόμενο που δημιουργείται από ΑΙ μπορεί να μην είναι σωστό.">
            <a:extLst>
              <a:ext uri="{FF2B5EF4-FFF2-40B4-BE49-F238E27FC236}">
                <a16:creationId xmlns:a16="http://schemas.microsoft.com/office/drawing/2014/main" id="{5EB681B4-2DF3-AAC5-5155-B0223F3F3535}"/>
              </a:ext>
            </a:extLst>
          </p:cNvPr>
          <p:cNvPicPr>
            <a:picLocks noChangeAspect="1"/>
          </p:cNvPicPr>
          <p:nvPr/>
        </p:nvPicPr>
        <p:blipFill>
          <a:blip r:embed="rId4"/>
          <a:stretch>
            <a:fillRect/>
          </a:stretch>
        </p:blipFill>
        <p:spPr>
          <a:xfrm>
            <a:off x="785813" y="2591581"/>
            <a:ext cx="3128962" cy="1803426"/>
          </a:xfrm>
          <a:prstGeom prst="rect">
            <a:avLst/>
          </a:prstGeom>
          <a:effectLst/>
        </p:spPr>
      </p:pic>
      <p:cxnSp>
        <p:nvCxnSpPr>
          <p:cNvPr id="8" name="Google Shape;250;p31">
            <a:extLst>
              <a:ext uri="{FF2B5EF4-FFF2-40B4-BE49-F238E27FC236}">
                <a16:creationId xmlns:a16="http://schemas.microsoft.com/office/drawing/2014/main" id="{EC28208F-B9A7-92F6-D0CF-B298198C29BE}"/>
              </a:ext>
            </a:extLst>
          </p:cNvPr>
          <p:cNvCxnSpPr>
            <a:cxnSpLocks/>
          </p:cNvCxnSpPr>
          <p:nvPr/>
        </p:nvCxnSpPr>
        <p:spPr>
          <a:xfrm flipV="1">
            <a:off x="4618047" y="2910218"/>
            <a:ext cx="3383078"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8453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3E99B10-763D-81CB-C604-4913EF5DC90C}"/>
            </a:ext>
          </a:extLst>
        </p:cNvPr>
        <p:cNvGrpSpPr/>
        <p:nvPr/>
      </p:nvGrpSpPr>
      <p:grpSpPr>
        <a:xfrm>
          <a:off x="0" y="0"/>
          <a:ext cx="0" cy="0"/>
          <a:chOff x="0" y="0"/>
          <a:chExt cx="0" cy="0"/>
        </a:xfrm>
      </p:grpSpPr>
      <p:sp>
        <p:nvSpPr>
          <p:cNvPr id="245" name="Google Shape;245;p31">
            <a:extLst>
              <a:ext uri="{FF2B5EF4-FFF2-40B4-BE49-F238E27FC236}">
                <a16:creationId xmlns:a16="http://schemas.microsoft.com/office/drawing/2014/main" id="{F41AA23F-E850-E45D-D54E-874DD5DD60D9}"/>
              </a:ext>
            </a:extLst>
          </p:cNvPr>
          <p:cNvSpPr txBox="1">
            <a:spLocks noGrp="1"/>
          </p:cNvSpPr>
          <p:nvPr>
            <p:ph type="sldNum" idx="12"/>
          </p:nvPr>
        </p:nvSpPr>
        <p:spPr>
          <a:xfrm>
            <a:off x="239459" y="4637701"/>
            <a:ext cx="237600" cy="210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fld id="{00000000-1234-1234-1234-123412341234}" type="slidenum">
              <a:rPr lang="en"/>
              <a:t>9</a:t>
            </a:fld>
            <a:endParaRPr dirty="0"/>
          </a:p>
        </p:txBody>
      </p:sp>
      <p:sp>
        <p:nvSpPr>
          <p:cNvPr id="246" name="Google Shape;246;p31">
            <a:extLst>
              <a:ext uri="{FF2B5EF4-FFF2-40B4-BE49-F238E27FC236}">
                <a16:creationId xmlns:a16="http://schemas.microsoft.com/office/drawing/2014/main" id="{AF52B93D-3267-CE6C-8DB1-396156DB4D62}"/>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r>
              <a:rPr lang="en" b="0" dirty="0">
                <a:latin typeface="Times New Roman"/>
                <a:cs typeface="Times New Roman"/>
              </a:rPr>
              <a:t>FEATURES - Space</a:t>
            </a:r>
            <a:endParaRPr b="0" dirty="0">
              <a:latin typeface="Times New Roman" panose="02020603050405020304" pitchFamily="18" charset="0"/>
              <a:cs typeface="Times New Roman" panose="02020603050405020304" pitchFamily="18" charset="0"/>
            </a:endParaRPr>
          </a:p>
        </p:txBody>
      </p:sp>
      <p:sp>
        <p:nvSpPr>
          <p:cNvPr id="247" name="Google Shape;247;p31">
            <a:extLst>
              <a:ext uri="{FF2B5EF4-FFF2-40B4-BE49-F238E27FC236}">
                <a16:creationId xmlns:a16="http://schemas.microsoft.com/office/drawing/2014/main" id="{380C48E1-E1F0-A131-BF75-7313455344DE}"/>
              </a:ext>
            </a:extLst>
          </p:cNvPr>
          <p:cNvSpPr txBox="1">
            <a:spLocks noGrp="1"/>
          </p:cNvSpPr>
          <p:nvPr>
            <p:ph type="body" idx="1"/>
          </p:nvPr>
        </p:nvSpPr>
        <p:spPr>
          <a:xfrm>
            <a:off x="1077188" y="1287768"/>
            <a:ext cx="4033517" cy="788982"/>
          </a:xfrm>
          <a:prstGeom prst="rect">
            <a:avLst/>
          </a:prstGeom>
        </p:spPr>
        <p:txBody>
          <a:bodyPr spcFirstLastPara="1" wrap="square" lIns="91425" tIns="91425" rIns="91425" bIns="91425" anchor="ctr" anchorCtr="0">
            <a:noAutofit/>
          </a:bodyPr>
          <a:lstStyle/>
          <a:p>
            <a:pPr marL="285750" indent="-285750">
              <a:buFont typeface="Arial"/>
              <a:buChar char="•"/>
            </a:pPr>
            <a:r>
              <a:rPr lang="en" dirty="0">
                <a:latin typeface="Times New Roman"/>
              </a:rPr>
              <a:t>Normal Variance</a:t>
            </a:r>
          </a:p>
          <a:p>
            <a:pPr marL="742950" lvl="1">
              <a:buSzPts val="1800"/>
              <a:buFont typeface="Courier New"/>
              <a:buChar char="o"/>
            </a:pPr>
            <a:r>
              <a:rPr lang="en" dirty="0" err="1">
                <a:latin typeface="Times New Roman"/>
              </a:rPr>
              <a:t>Δι</a:t>
            </a:r>
            <a:r>
              <a:rPr lang="en" dirty="0">
                <a:latin typeface="Times New Roman"/>
              </a:rPr>
              <a:t>α</a:t>
            </a:r>
            <a:r>
              <a:rPr lang="en" dirty="0" err="1">
                <a:latin typeface="Times New Roman"/>
              </a:rPr>
              <a:t>κύμ</a:t>
            </a:r>
            <a:r>
              <a:rPr lang="en" dirty="0">
                <a:latin typeface="Times New Roman"/>
              </a:rPr>
              <a:t>α</a:t>
            </a:r>
            <a:r>
              <a:rPr lang="en" dirty="0" err="1">
                <a:latin typeface="Times New Roman"/>
              </a:rPr>
              <a:t>νση</a:t>
            </a:r>
            <a:r>
              <a:rPr lang="en" dirty="0">
                <a:latin typeface="Times New Roman"/>
              </a:rPr>
              <a:t> κα</a:t>
            </a:r>
            <a:r>
              <a:rPr lang="en" dirty="0" err="1">
                <a:latin typeface="Times New Roman"/>
              </a:rPr>
              <a:t>τεύθυνσης</a:t>
            </a:r>
            <a:r>
              <a:rPr lang="en" dirty="0">
                <a:latin typeface="Times New Roman"/>
              </a:rPr>
              <a:t> κα</a:t>
            </a:r>
            <a:r>
              <a:rPr lang="en" dirty="0" err="1">
                <a:latin typeface="Times New Roman"/>
              </a:rPr>
              <a:t>θέτου</a:t>
            </a:r>
            <a:r>
              <a:rPr lang="en" dirty="0">
                <a:latin typeface="Times New Roman"/>
              </a:rPr>
              <a:t> </a:t>
            </a:r>
            <a:r>
              <a:rPr lang="en" dirty="0" err="1">
                <a:latin typeface="Times New Roman"/>
              </a:rPr>
              <a:t>των</a:t>
            </a:r>
            <a:r>
              <a:rPr lang="en" dirty="0">
                <a:latin typeface="Times New Roman"/>
              </a:rPr>
              <a:t> επ</a:t>
            </a:r>
            <a:r>
              <a:rPr lang="en" dirty="0" err="1">
                <a:latin typeface="Times New Roman"/>
              </a:rPr>
              <a:t>ιφ</a:t>
            </a:r>
            <a:r>
              <a:rPr lang="en" dirty="0">
                <a:latin typeface="Times New Roman"/>
              </a:rPr>
              <a:t>α</a:t>
            </a:r>
            <a:r>
              <a:rPr lang="en" dirty="0" err="1">
                <a:latin typeface="Times New Roman"/>
              </a:rPr>
              <a:t>νειών</a:t>
            </a:r>
            <a:r>
              <a:rPr lang="en" dirty="0">
                <a:latin typeface="Times New Roman"/>
              </a:rPr>
              <a:t> </a:t>
            </a:r>
          </a:p>
          <a:p>
            <a:pPr marL="742950" lvl="1">
              <a:buSzPts val="1800"/>
              <a:buFont typeface="Courier New"/>
              <a:buChar char="o"/>
            </a:pPr>
            <a:endParaRPr lang="en" dirty="0"/>
          </a:p>
        </p:txBody>
      </p:sp>
      <p:cxnSp>
        <p:nvCxnSpPr>
          <p:cNvPr id="250" name="Google Shape;250;p31">
            <a:extLst>
              <a:ext uri="{FF2B5EF4-FFF2-40B4-BE49-F238E27FC236}">
                <a16:creationId xmlns:a16="http://schemas.microsoft.com/office/drawing/2014/main" id="{5F28591D-7F6E-668C-7338-0E6FBA813841}"/>
              </a:ext>
            </a:extLst>
          </p:cNvPr>
          <p:cNvCxnSpPr>
            <a:cxnSpLocks/>
          </p:cNvCxnSpPr>
          <p:nvPr/>
        </p:nvCxnSpPr>
        <p:spPr>
          <a:xfrm>
            <a:off x="4618049" y="702800"/>
            <a:ext cx="4526076" cy="0"/>
          </a:xfrm>
          <a:prstGeom prst="straightConnector1">
            <a:avLst/>
          </a:prstGeom>
          <a:noFill/>
          <a:ln w="19050" cap="flat" cmpd="sng">
            <a:solidFill>
              <a:schemeClr val="dk1"/>
            </a:solidFill>
            <a:prstDash val="solid"/>
            <a:round/>
            <a:headEnd type="none" w="med" len="med"/>
            <a:tailEnd type="none" w="med" len="med"/>
          </a:ln>
        </p:spPr>
      </p:cxnSp>
      <p:pic>
        <p:nvPicPr>
          <p:cNvPr id="4" name="Εικόνα 3" descr="Εικόνα που περιέχει στιγμιότυπο οθόνης, σχεδίαση&#10;&#10;Το περιεχόμενο που δημιουργείται από ΑΙ μπορεί να μην είναι σωστό.">
            <a:extLst>
              <a:ext uri="{FF2B5EF4-FFF2-40B4-BE49-F238E27FC236}">
                <a16:creationId xmlns:a16="http://schemas.microsoft.com/office/drawing/2014/main" id="{4F0FA248-5566-4C36-570C-3FEDB4EBBD18}"/>
              </a:ext>
            </a:extLst>
          </p:cNvPr>
          <p:cNvPicPr>
            <a:picLocks noChangeAspect="1"/>
          </p:cNvPicPr>
          <p:nvPr/>
        </p:nvPicPr>
        <p:blipFill>
          <a:blip r:embed="rId3"/>
          <a:stretch>
            <a:fillRect/>
          </a:stretch>
        </p:blipFill>
        <p:spPr>
          <a:xfrm>
            <a:off x="5158133" y="776087"/>
            <a:ext cx="2549628" cy="2055419"/>
          </a:xfrm>
          <a:prstGeom prst="rect">
            <a:avLst/>
          </a:prstGeom>
          <a:effectLst/>
        </p:spPr>
      </p:pic>
      <p:cxnSp>
        <p:nvCxnSpPr>
          <p:cNvPr id="5" name="Google Shape;250;p31">
            <a:extLst>
              <a:ext uri="{FF2B5EF4-FFF2-40B4-BE49-F238E27FC236}">
                <a16:creationId xmlns:a16="http://schemas.microsoft.com/office/drawing/2014/main" id="{825A9904-7571-8DFF-B513-A4BE57A7F344}"/>
              </a:ext>
            </a:extLst>
          </p:cNvPr>
          <p:cNvCxnSpPr>
            <a:cxnSpLocks/>
          </p:cNvCxnSpPr>
          <p:nvPr/>
        </p:nvCxnSpPr>
        <p:spPr>
          <a:xfrm flipV="1">
            <a:off x="4782355" y="4674724"/>
            <a:ext cx="4361770" cy="14287"/>
          </a:xfrm>
          <a:prstGeom prst="straightConnector1">
            <a:avLst/>
          </a:prstGeom>
          <a:noFill/>
          <a:ln w="19050" cap="flat" cmpd="sng">
            <a:solidFill>
              <a:schemeClr val="dk1"/>
            </a:solidFill>
            <a:prstDash val="solid"/>
            <a:round/>
            <a:headEnd type="none" w="med" len="med"/>
            <a:tailEnd type="none" w="med" len="med"/>
          </a:ln>
        </p:spPr>
      </p:cxnSp>
      <p:cxnSp>
        <p:nvCxnSpPr>
          <p:cNvPr id="2" name="Google Shape;250;p31">
            <a:extLst>
              <a:ext uri="{FF2B5EF4-FFF2-40B4-BE49-F238E27FC236}">
                <a16:creationId xmlns:a16="http://schemas.microsoft.com/office/drawing/2014/main" id="{783389B6-0093-4AC2-C084-E44C5B0AD30D}"/>
              </a:ext>
            </a:extLst>
          </p:cNvPr>
          <p:cNvCxnSpPr>
            <a:cxnSpLocks/>
          </p:cNvCxnSpPr>
          <p:nvPr/>
        </p:nvCxnSpPr>
        <p:spPr>
          <a:xfrm flipV="1">
            <a:off x="660411" y="2453017"/>
            <a:ext cx="3383078" cy="0"/>
          </a:xfrm>
          <a:prstGeom prst="straightConnector1">
            <a:avLst/>
          </a:prstGeom>
          <a:noFill/>
          <a:ln w="19050" cap="flat" cmpd="sng">
            <a:solidFill>
              <a:schemeClr val="dk1"/>
            </a:solidFill>
            <a:prstDash val="solid"/>
            <a:round/>
            <a:headEnd type="none" w="med" len="med"/>
            <a:tailEnd type="none" w="med" len="med"/>
          </a:ln>
        </p:spPr>
      </p:cxnSp>
      <p:sp>
        <p:nvSpPr>
          <p:cNvPr id="6" name="Google Shape;247;p31">
            <a:extLst>
              <a:ext uri="{FF2B5EF4-FFF2-40B4-BE49-F238E27FC236}">
                <a16:creationId xmlns:a16="http://schemas.microsoft.com/office/drawing/2014/main" id="{A4844A00-A823-5C63-B3FC-4918F6F6A41D}"/>
              </a:ext>
            </a:extLst>
          </p:cNvPr>
          <p:cNvSpPr txBox="1">
            <a:spLocks/>
          </p:cNvSpPr>
          <p:nvPr/>
        </p:nvSpPr>
        <p:spPr>
          <a:xfrm>
            <a:off x="3665606" y="3097518"/>
            <a:ext cx="4762181" cy="788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Hind Madurai"/>
              <a:buAutoNum type="arabicPeriod"/>
              <a:defRPr sz="1800" b="0" i="0" u="none" strike="noStrike" cap="none">
                <a:solidFill>
                  <a:schemeClr val="dk2"/>
                </a:solidFill>
                <a:latin typeface="Hind Madurai"/>
                <a:ea typeface="Hind Madurai"/>
                <a:cs typeface="Hind Madurai"/>
                <a:sym typeface="Hind Madurai"/>
              </a:defRPr>
            </a:lvl1pPr>
            <a:lvl2pPr marL="914400" marR="0" lvl="1"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2pPr>
            <a:lvl3pPr marL="1371600" marR="0" lvl="2"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3pPr>
            <a:lvl4pPr marL="1828800" marR="0" lvl="3"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4pPr>
            <a:lvl5pPr marL="2286000" marR="0" lvl="4"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5pPr>
            <a:lvl6pPr marL="2743200" marR="0" lvl="5"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6pPr>
            <a:lvl7pPr marL="3200400" marR="0" lvl="6" indent="-317500" algn="l" rtl="0">
              <a:lnSpc>
                <a:spcPct val="100000"/>
              </a:lnSpc>
              <a:spcBef>
                <a:spcPts val="0"/>
              </a:spcBef>
              <a:spcAft>
                <a:spcPts val="0"/>
              </a:spcAft>
              <a:buClr>
                <a:schemeClr val="dk2"/>
              </a:buClr>
              <a:buSzPts val="1400"/>
              <a:buFont typeface="Hind Madurai"/>
              <a:buAutoNum type="arabicPeriod"/>
              <a:defRPr sz="1400" b="0" i="0" u="none" strike="noStrike" cap="none">
                <a:solidFill>
                  <a:schemeClr val="dk2"/>
                </a:solidFill>
                <a:latin typeface="Hind Madurai"/>
                <a:ea typeface="Hind Madurai"/>
                <a:cs typeface="Hind Madurai"/>
                <a:sym typeface="Hind Madurai"/>
              </a:defRPr>
            </a:lvl7pPr>
            <a:lvl8pPr marL="3657600" marR="0" lvl="7" indent="-317500" algn="l" rtl="0">
              <a:lnSpc>
                <a:spcPct val="100000"/>
              </a:lnSpc>
              <a:spcBef>
                <a:spcPts val="0"/>
              </a:spcBef>
              <a:spcAft>
                <a:spcPts val="0"/>
              </a:spcAft>
              <a:buClr>
                <a:schemeClr val="dk2"/>
              </a:buClr>
              <a:buSzPts val="1400"/>
              <a:buFont typeface="Hind Madurai"/>
              <a:buAutoNum type="alphaLcPeriod"/>
              <a:defRPr sz="1400" b="0" i="0" u="none" strike="noStrike" cap="none">
                <a:solidFill>
                  <a:schemeClr val="dk2"/>
                </a:solidFill>
                <a:latin typeface="Hind Madurai"/>
                <a:ea typeface="Hind Madurai"/>
                <a:cs typeface="Hind Madurai"/>
                <a:sym typeface="Hind Madurai"/>
              </a:defRPr>
            </a:lvl8pPr>
            <a:lvl9pPr marL="4114800" marR="0" lvl="8" indent="-317500" algn="l" rtl="0">
              <a:lnSpc>
                <a:spcPct val="100000"/>
              </a:lnSpc>
              <a:spcBef>
                <a:spcPts val="0"/>
              </a:spcBef>
              <a:spcAft>
                <a:spcPts val="0"/>
              </a:spcAft>
              <a:buClr>
                <a:schemeClr val="dk2"/>
              </a:buClr>
              <a:buSzPts val="1400"/>
              <a:buFont typeface="Hind Madurai"/>
              <a:buAutoNum type="romanLcPeriod"/>
              <a:defRPr sz="1400" b="0" i="0" u="none" strike="noStrike" cap="none">
                <a:solidFill>
                  <a:schemeClr val="dk2"/>
                </a:solidFill>
                <a:latin typeface="Hind Madurai"/>
                <a:ea typeface="Hind Madurai"/>
                <a:cs typeface="Hind Madurai"/>
                <a:sym typeface="Hind Madurai"/>
              </a:defRPr>
            </a:lvl9pPr>
          </a:lstStyle>
          <a:p>
            <a:pPr marL="285750" indent="-285750">
              <a:buFont typeface="Arial"/>
              <a:buChar char="•"/>
            </a:pPr>
            <a:r>
              <a:rPr lang="en" dirty="0">
                <a:latin typeface="Times New Roman"/>
                <a:cs typeface="Times New Roman"/>
              </a:rPr>
              <a:t>Occlusion Factor</a:t>
            </a:r>
            <a:endParaRPr lang="el-GR" dirty="0">
              <a:latin typeface="Times New Roman"/>
              <a:cs typeface="Times New Roman"/>
            </a:endParaRPr>
          </a:p>
          <a:p>
            <a:pPr marL="742950" lvl="1">
              <a:buSzPts val="1800"/>
              <a:buFont typeface="Courier New"/>
              <a:buChar char="o"/>
            </a:pPr>
            <a:r>
              <a:rPr lang="en" dirty="0" err="1">
                <a:latin typeface="Times New Roman"/>
                <a:cs typeface="Times New Roman"/>
              </a:rPr>
              <a:t>Ποσοστό</a:t>
            </a:r>
            <a:r>
              <a:rPr lang="en" dirty="0">
                <a:latin typeface="Times New Roman"/>
                <a:cs typeface="Times New Roman"/>
              </a:rPr>
              <a:t> επ</a:t>
            </a:r>
            <a:r>
              <a:rPr lang="en" dirty="0" err="1">
                <a:latin typeface="Times New Roman"/>
                <a:cs typeface="Times New Roman"/>
              </a:rPr>
              <a:t>ικάλυψης</a:t>
            </a:r>
            <a:r>
              <a:rPr lang="en" dirty="0">
                <a:latin typeface="Times New Roman"/>
                <a:cs typeface="Times New Roman"/>
              </a:rPr>
              <a:t> </a:t>
            </a:r>
            <a:r>
              <a:rPr lang="en" dirty="0" err="1">
                <a:latin typeface="Times New Roman"/>
                <a:cs typeface="Times New Roman"/>
              </a:rPr>
              <a:t>της</a:t>
            </a:r>
            <a:r>
              <a:rPr lang="en" dirty="0">
                <a:latin typeface="Times New Roman"/>
                <a:cs typeface="Times New Roman"/>
              </a:rPr>
              <a:t> π</a:t>
            </a:r>
            <a:r>
              <a:rPr lang="en" dirty="0" err="1">
                <a:latin typeface="Times New Roman"/>
                <a:cs typeface="Times New Roman"/>
              </a:rPr>
              <a:t>εριοχής</a:t>
            </a:r>
            <a:endParaRPr lang="en">
              <a:latin typeface="Times New Roman"/>
              <a:cs typeface="Times New Roman"/>
            </a:endParaRPr>
          </a:p>
        </p:txBody>
      </p:sp>
      <p:pic>
        <p:nvPicPr>
          <p:cNvPr id="7" name="Εικόνα 6" descr="Εικόνα που περιέχει στιγμιότυπο οθόνης, σχεδίαση&#10;&#10;Το περιεχόμενο που δημιουργείται από ΑΙ μπορεί να μην είναι σωστό.">
            <a:extLst>
              <a:ext uri="{FF2B5EF4-FFF2-40B4-BE49-F238E27FC236}">
                <a16:creationId xmlns:a16="http://schemas.microsoft.com/office/drawing/2014/main" id="{5C2C4D7F-95C6-DDFD-D345-98A7B70C460C}"/>
              </a:ext>
            </a:extLst>
          </p:cNvPr>
          <p:cNvPicPr>
            <a:picLocks noChangeAspect="1"/>
          </p:cNvPicPr>
          <p:nvPr/>
        </p:nvPicPr>
        <p:blipFill>
          <a:blip r:embed="rId4"/>
          <a:stretch>
            <a:fillRect/>
          </a:stretch>
        </p:blipFill>
        <p:spPr>
          <a:xfrm>
            <a:off x="1078084" y="2570150"/>
            <a:ext cx="2558707" cy="2153467"/>
          </a:xfrm>
          <a:prstGeom prst="rect">
            <a:avLst/>
          </a:prstGeom>
          <a:effectLst/>
        </p:spPr>
      </p:pic>
      <p:cxnSp>
        <p:nvCxnSpPr>
          <p:cNvPr id="8" name="Google Shape;250;p31">
            <a:extLst>
              <a:ext uri="{FF2B5EF4-FFF2-40B4-BE49-F238E27FC236}">
                <a16:creationId xmlns:a16="http://schemas.microsoft.com/office/drawing/2014/main" id="{B385CFDF-6DB8-8B51-7DA4-89277378E7FB}"/>
              </a:ext>
            </a:extLst>
          </p:cNvPr>
          <p:cNvCxnSpPr>
            <a:cxnSpLocks/>
          </p:cNvCxnSpPr>
          <p:nvPr/>
        </p:nvCxnSpPr>
        <p:spPr>
          <a:xfrm flipV="1">
            <a:off x="4618047" y="2910218"/>
            <a:ext cx="3383078"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78878114"/>
      </p:ext>
    </p:extLst>
  </p:cSld>
  <p:clrMapOvr>
    <a:masterClrMapping/>
  </p:clrMapOvr>
</p:sld>
</file>

<file path=ppt/theme/theme1.xml><?xml version="1.0" encoding="utf-8"?>
<a:theme xmlns:a="http://schemas.openxmlformats.org/drawingml/2006/main" name="Blue Corporate Consulting by Slidesgo">
  <a:themeElements>
    <a:clrScheme name="Simple Light">
      <a:dk1>
        <a:srgbClr val="1093DD"/>
      </a:dk1>
      <a:lt1>
        <a:srgbClr val="F8FDFF"/>
      </a:lt1>
      <a:dk2>
        <a:srgbClr val="595959"/>
      </a:dk2>
      <a:lt2>
        <a:srgbClr val="EEEEEE"/>
      </a:lt2>
      <a:accent1>
        <a:srgbClr val="6CC8F6"/>
      </a:accent1>
      <a:accent2>
        <a:srgbClr val="1098DD"/>
      </a:accent2>
      <a:accent3>
        <a:srgbClr val="F8FDFF"/>
      </a:accent3>
      <a:accent4>
        <a:srgbClr val="595959"/>
      </a:accent4>
      <a:accent5>
        <a:srgbClr val="EEEEEE"/>
      </a:accent5>
      <a:accent6>
        <a:srgbClr val="6CC8F6"/>
      </a:accent6>
      <a:hlink>
        <a:srgbClr val="1098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3362</TotalTime>
  <Words>1991</Words>
  <Application>Microsoft Office PowerPoint</Application>
  <PresentationFormat>Προβολή στην οθόνη (16:9)</PresentationFormat>
  <Paragraphs>287</Paragraphs>
  <Slides>28</Slides>
  <Notes>27</Notes>
  <HiddenSlides>0</HiddenSlides>
  <MMClips>0</MMClips>
  <ScaleCrop>false</ScaleCrop>
  <HeadingPairs>
    <vt:vector size="4" baseType="variant">
      <vt:variant>
        <vt:lpstr>Θέμα</vt:lpstr>
      </vt:variant>
      <vt:variant>
        <vt:i4>1</vt:i4>
      </vt:variant>
      <vt:variant>
        <vt:lpstr>Τίτλοι διαφανειών</vt:lpstr>
      </vt:variant>
      <vt:variant>
        <vt:i4>28</vt:i4>
      </vt:variant>
    </vt:vector>
  </HeadingPairs>
  <TitlesOfParts>
    <vt:vector size="29" baseType="lpstr">
      <vt:lpstr>Blue Corporate Consulting by Slidesgo</vt:lpstr>
      <vt:lpstr>Deep Illumination-Driven Light Probe Placement</vt:lpstr>
      <vt:lpstr>ΔΟΜΗ ΤΗΣ ΠΑΡΟΥΣΙΑΣΗΣ</vt:lpstr>
      <vt:lpstr>ΕΙΣΑΓΩΓΗ</vt:lpstr>
      <vt:lpstr>LIGHT PROBES</vt:lpstr>
      <vt:lpstr>SPHERICAL HARMONICS</vt:lpstr>
      <vt:lpstr>FEATURES</vt:lpstr>
      <vt:lpstr>FEATURES - SH</vt:lpstr>
      <vt:lpstr>FEATURES - Light</vt:lpstr>
      <vt:lpstr>FEATURES - Space</vt:lpstr>
      <vt:lpstr>LPNN MODEL</vt:lpstr>
      <vt:lpstr>LABEL COLLECTING</vt:lpstr>
      <vt:lpstr>IMPORTANCE SCORES</vt:lpstr>
      <vt:lpstr>ΠΕΙΡΑΜΑΤΙΚΗ ΑΞΙΟΛΟΓΗΣΗ</vt:lpstr>
      <vt:lpstr>PERFORMANCE</vt:lpstr>
      <vt:lpstr>LIGHT PROBE POSITIONING</vt:lpstr>
      <vt:lpstr>QUALITATIVE RESULTS</vt:lpstr>
      <vt:lpstr>QUALITATIVE RESULTS</vt:lpstr>
      <vt:lpstr>QUALITATIVE RESULTS</vt:lpstr>
      <vt:lpstr>OVERSAMPLING</vt:lpstr>
      <vt:lpstr>UNDERSAMPLING</vt:lpstr>
      <vt:lpstr>GRID LAYOUT</vt:lpstr>
      <vt:lpstr>GRID LAYOUT IMPROVEMENT</vt:lpstr>
      <vt:lpstr>MANUAL TWEAKING</vt:lpstr>
      <vt:lpstr>MANUAL TWEAKING</vt:lpstr>
      <vt:lpstr>ΣΥΜΠΕΡΑΣΜΑΤΑ &amp; ΜΕΛΛΟΝΤΙΚΕΣ ΕΡΓΑΣΙΕΣ</vt:lpstr>
      <vt:lpstr>ΕΥΧΑΡΙΣΤΟΥΜΕ</vt:lpstr>
      <vt:lpstr>LPNN UI IN UNITY</vt:lpstr>
      <vt:lpstr>POINT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Bilateral Telemanipulation under Very Long Delays</dc:title>
  <cp:lastModifiedBy>User</cp:lastModifiedBy>
  <cp:revision>891</cp:revision>
  <dcterms:modified xsi:type="dcterms:W3CDTF">2025-07-01T15:28:07Z</dcterms:modified>
</cp:coreProperties>
</file>